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61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65" r:id="rId16"/>
    <p:sldId id="266" r:id="rId17"/>
    <p:sldId id="280" r:id="rId18"/>
    <p:sldId id="26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925A53-3F70-4300-9CF9-FBBC75C8B719}" type="datetimeFigureOut">
              <a:rPr lang="en-US" smtClean="0"/>
              <a:pPr>
                <a:defRPr/>
              </a:pPr>
              <a:t>12/3/2011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2248057-1F0C-4A37-A701-91797B004D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77C722-9086-4F98-A952-82E7B96AEF6C}" type="datetimeFigureOut">
              <a:rPr lang="en-US" smtClean="0"/>
              <a:pPr>
                <a:defRPr/>
              </a:pPr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4D2B4-9DB3-4F68-8686-7755E26A2C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1D129E-4DBF-49F9-976E-5570B4927FDF}" type="datetimeFigureOut">
              <a:rPr lang="en-US" smtClean="0"/>
              <a:pPr>
                <a:defRPr/>
              </a:pPr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9CFA47-46C5-452E-8C60-4C9378DDE6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E9AEA-D6CA-4FD0-9801-F2B5E11107B4}" type="datetimeFigureOut">
              <a:rPr lang="en-US"/>
              <a:pPr>
                <a:defRPr/>
              </a:pPr>
              <a:t>12/3/2011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D4F6A-318A-489B-AFBC-DB334E169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203200"/>
            <a:ext cx="8153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385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BE264F2-2FCD-428B-800F-5133AE887F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AA957A-FF67-44D1-83B8-44EE0CFEC28A}" type="datetimeFigureOut">
              <a:rPr lang="en-US" smtClean="0"/>
              <a:pPr>
                <a:defRPr/>
              </a:pPr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A9AA-E4A5-4B47-B2FA-8F0DADF0FB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E1F6D7-C172-4387-BFB9-EB3D85116FDA}" type="datetimeFigureOut">
              <a:rPr lang="en-US" smtClean="0"/>
              <a:pPr>
                <a:defRPr/>
              </a:pPr>
              <a:t>12/3/2011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72928CE9-AD41-4A5F-9BDA-903668226A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C90B5F-F5B5-407E-8541-C2A1B2F022AA}" type="datetimeFigureOut">
              <a:rPr lang="en-US" smtClean="0"/>
              <a:pPr>
                <a:defRPr/>
              </a:pPr>
              <a:t>12/3/2011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4738B-6446-44E1-9A2C-A2A8BB9B1C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9FFDA0-28CA-474E-B6C6-2711B5EE77EB}" type="datetimeFigureOut">
              <a:rPr lang="en-US" smtClean="0"/>
              <a:pPr>
                <a:defRPr/>
              </a:pPr>
              <a:t>12/3/2011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FE6154-8A23-47E7-AFAD-851AC3AB0D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346C54-2527-4C80-833F-692A2333E145}" type="datetimeFigureOut">
              <a:rPr lang="en-US" smtClean="0"/>
              <a:pPr>
                <a:defRPr/>
              </a:pPr>
              <a:t>12/3/2011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A4CFD-F482-4D55-B127-A268C3CB9D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4E3AF6-F02E-4310-B89D-9512BE5D8C9F}" type="datetimeFigureOut">
              <a:rPr lang="en-US" smtClean="0"/>
              <a:pPr>
                <a:defRPr/>
              </a:pPr>
              <a:t>12/3/2011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4D4C6-E5AC-4EC8-B1D1-08768A511F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3C09F4-05C2-4FE9-95AE-14F8F2B3AF33}" type="datetimeFigureOut">
              <a:rPr lang="en-US" smtClean="0"/>
              <a:pPr>
                <a:defRPr/>
              </a:pPr>
              <a:t>12/3/2011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B776E-B0A6-404D-A0CB-B0F5C83013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F7FE5-58D3-4C26-B076-00D0AB55C004}" type="datetimeFigureOut">
              <a:rPr lang="en-US" smtClean="0"/>
              <a:pPr>
                <a:defRPr/>
              </a:pPr>
              <a:t>12/3/2011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F417DB49-E667-4835-B0AD-873019D3DA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EEE02A3-C6B4-4D31-BF0C-7153B5B6EC54}" type="datetimeFigureOut">
              <a:rPr lang="en-US" smtClean="0"/>
              <a:pPr>
                <a:defRPr/>
              </a:pPr>
              <a:t>12/3/2011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B42E4F23-317A-4FD1-AF92-33012A25E0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447800"/>
            <a:ext cx="8382000" cy="14478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5.2  Use Perpendicular Bisectors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EXAMPLE </a:t>
            </a:r>
            <a:r>
              <a:rPr lang="en-US" b="1">
                <a:solidFill>
                  <a:srgbClr val="FFFFFF"/>
                </a:solidFill>
                <a:latin typeface="Arial" pitchFamily="34" charset="0"/>
              </a:rPr>
              <a:t>1</a:t>
            </a:r>
            <a:endParaRPr lang="en-US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905000" y="762000"/>
            <a:ext cx="554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CC0000"/>
                </a:solidFill>
              </a:rPr>
              <a:t>Use the Perpendicular Bisector Theorem</a:t>
            </a:r>
          </a:p>
        </p:txBody>
      </p:sp>
      <p:sp>
        <p:nvSpPr>
          <p:cNvPr id="2130" name="Rectangle 82"/>
          <p:cNvSpPr>
            <a:spLocks noChangeArrowheads="1"/>
          </p:cNvSpPr>
          <p:nvPr/>
        </p:nvSpPr>
        <p:spPr bwMode="auto">
          <a:xfrm>
            <a:off x="608013" y="2490788"/>
            <a:ext cx="1338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0000"/>
                </a:solidFill>
              </a:rPr>
              <a:t>AD</a:t>
            </a:r>
            <a:r>
              <a:rPr lang="en-US" i="1">
                <a:solidFill>
                  <a:srgbClr val="FF001A"/>
                </a:solidFill>
              </a:rPr>
              <a:t> </a:t>
            </a:r>
            <a:r>
              <a:rPr lang="en-US"/>
              <a:t>=</a:t>
            </a:r>
            <a:r>
              <a:rPr lang="en-US" i="1">
                <a:solidFill>
                  <a:srgbClr val="FF001A"/>
                </a:solidFill>
              </a:rPr>
              <a:t> </a:t>
            </a:r>
            <a:r>
              <a:rPr lang="en-US" i="1">
                <a:solidFill>
                  <a:srgbClr val="009900"/>
                </a:solidFill>
              </a:rPr>
              <a:t>CD</a:t>
            </a:r>
          </a:p>
        </p:txBody>
      </p:sp>
      <p:sp>
        <p:nvSpPr>
          <p:cNvPr id="2131" name="Rectangle 83"/>
          <p:cNvSpPr>
            <a:spLocks noChangeArrowheads="1"/>
          </p:cNvSpPr>
          <p:nvPr/>
        </p:nvSpPr>
        <p:spPr bwMode="auto">
          <a:xfrm>
            <a:off x="3498850" y="2536825"/>
            <a:ext cx="4106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Perpendicular Bisector Theorem</a:t>
            </a:r>
          </a:p>
        </p:txBody>
      </p:sp>
      <p:grpSp>
        <p:nvGrpSpPr>
          <p:cNvPr id="2" name="Group 100"/>
          <p:cNvGrpSpPr>
            <a:grpSpLocks/>
          </p:cNvGrpSpPr>
          <p:nvPr/>
        </p:nvGrpSpPr>
        <p:grpSpPr bwMode="auto">
          <a:xfrm>
            <a:off x="741363" y="3100388"/>
            <a:ext cx="1730375" cy="461962"/>
            <a:chOff x="467" y="1953"/>
            <a:chExt cx="1090" cy="291"/>
          </a:xfrm>
        </p:grpSpPr>
        <p:sp>
          <p:nvSpPr>
            <p:cNvPr id="2132" name="Rectangle 84"/>
            <p:cNvSpPr>
              <a:spLocks noChangeArrowheads="1"/>
            </p:cNvSpPr>
            <p:nvPr/>
          </p:nvSpPr>
          <p:spPr bwMode="auto">
            <a:xfrm>
              <a:off x="864" y="1953"/>
              <a:ext cx="6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3</a:t>
              </a:r>
              <a:r>
                <a:rPr lang="en-US" i="1">
                  <a:solidFill>
                    <a:srgbClr val="009900"/>
                  </a:solidFill>
                </a:rPr>
                <a:t>x </a:t>
              </a:r>
              <a:r>
                <a:rPr lang="en-US">
                  <a:solidFill>
                    <a:srgbClr val="009900"/>
                  </a:solidFill>
                </a:rPr>
                <a:t>+ 14</a:t>
              </a:r>
            </a:p>
          </p:txBody>
        </p:sp>
        <p:sp>
          <p:nvSpPr>
            <p:cNvPr id="2133" name="Rectangle 85"/>
            <p:cNvSpPr>
              <a:spLocks noChangeArrowheads="1"/>
            </p:cNvSpPr>
            <p:nvPr/>
          </p:nvSpPr>
          <p:spPr bwMode="auto">
            <a:xfrm>
              <a:off x="467" y="1956"/>
              <a:ext cx="4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1A"/>
                  </a:solidFill>
                </a:rPr>
                <a:t>5</a:t>
              </a:r>
              <a:r>
                <a:rPr lang="en-US" i="1">
                  <a:solidFill>
                    <a:srgbClr val="FF001A"/>
                  </a:solidFill>
                </a:rPr>
                <a:t>x</a:t>
              </a:r>
              <a:r>
                <a:rPr lang="en-US" b="1" i="1">
                  <a:solidFill>
                    <a:srgbClr val="FF001A"/>
                  </a:solidFill>
                  <a:latin typeface="Utopia-BoldItalic" charset="0"/>
                </a:rPr>
                <a:t> </a:t>
              </a:r>
              <a:r>
                <a:rPr lang="en-US"/>
                <a:t>=</a:t>
              </a:r>
            </a:p>
          </p:txBody>
        </p:sp>
      </p:grpSp>
      <p:sp>
        <p:nvSpPr>
          <p:cNvPr id="2134" name="Rectangle 86"/>
          <p:cNvSpPr>
            <a:spLocks noChangeArrowheads="1"/>
          </p:cNvSpPr>
          <p:nvPr/>
        </p:nvSpPr>
        <p:spPr bwMode="auto">
          <a:xfrm>
            <a:off x="3490913" y="3143250"/>
            <a:ext cx="1495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Substitute.</a:t>
            </a:r>
          </a:p>
        </p:txBody>
      </p:sp>
      <p:grpSp>
        <p:nvGrpSpPr>
          <p:cNvPr id="3" name="Group 101"/>
          <p:cNvGrpSpPr>
            <a:grpSpLocks/>
          </p:cNvGrpSpPr>
          <p:nvPr/>
        </p:nvGrpSpPr>
        <p:grpSpPr bwMode="auto">
          <a:xfrm>
            <a:off x="900113" y="3738563"/>
            <a:ext cx="808037" cy="457200"/>
            <a:chOff x="567" y="2355"/>
            <a:chExt cx="509" cy="288"/>
          </a:xfrm>
        </p:grpSpPr>
        <p:sp>
          <p:nvSpPr>
            <p:cNvPr id="2135" name="Rectangle 87"/>
            <p:cNvSpPr>
              <a:spLocks noChangeArrowheads="1"/>
            </p:cNvSpPr>
            <p:nvPr/>
          </p:nvSpPr>
          <p:spPr bwMode="auto">
            <a:xfrm>
              <a:off x="864" y="2355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</a:p>
          </p:txBody>
        </p:sp>
        <p:sp>
          <p:nvSpPr>
            <p:cNvPr id="2137" name="Rectangle 89"/>
            <p:cNvSpPr>
              <a:spLocks noChangeArrowheads="1"/>
            </p:cNvSpPr>
            <p:nvPr/>
          </p:nvSpPr>
          <p:spPr bwMode="auto">
            <a:xfrm>
              <a:off x="567" y="2355"/>
              <a:ext cx="3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x </a:t>
              </a:r>
              <a:r>
                <a:rPr lang="en-US"/>
                <a:t>=</a:t>
              </a:r>
            </a:p>
          </p:txBody>
        </p:sp>
      </p:grpSp>
      <p:sp>
        <p:nvSpPr>
          <p:cNvPr id="2138" name="Rectangle 90"/>
          <p:cNvSpPr>
            <a:spLocks noChangeArrowheads="1"/>
          </p:cNvSpPr>
          <p:nvPr/>
        </p:nvSpPr>
        <p:spPr bwMode="auto">
          <a:xfrm>
            <a:off x="3490913" y="3730625"/>
            <a:ext cx="1536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Solve for </a:t>
            </a:r>
            <a:r>
              <a:rPr lang="en-US" sz="2000" b="1" i="1">
                <a:solidFill>
                  <a:srgbClr val="0073F3"/>
                </a:solidFill>
              </a:rPr>
              <a:t>x</a:t>
            </a:r>
            <a:r>
              <a:rPr lang="en-US" sz="2000" b="1">
                <a:solidFill>
                  <a:srgbClr val="0073F3"/>
                </a:solidFill>
                <a:latin typeface="Arial" pitchFamily="34" charset="0"/>
              </a:rPr>
              <a:t>.</a:t>
            </a:r>
          </a:p>
        </p:txBody>
      </p:sp>
      <p:grpSp>
        <p:nvGrpSpPr>
          <p:cNvPr id="4" name="Group 103"/>
          <p:cNvGrpSpPr>
            <a:grpSpLocks/>
          </p:cNvGrpSpPr>
          <p:nvPr/>
        </p:nvGrpSpPr>
        <p:grpSpPr bwMode="auto">
          <a:xfrm>
            <a:off x="581025" y="1243013"/>
            <a:ext cx="8115300" cy="1169987"/>
            <a:chOff x="366" y="783"/>
            <a:chExt cx="5112" cy="737"/>
          </a:xfrm>
        </p:grpSpPr>
        <p:grpSp>
          <p:nvGrpSpPr>
            <p:cNvPr id="5" name="Group 98"/>
            <p:cNvGrpSpPr>
              <a:grpSpLocks/>
            </p:cNvGrpSpPr>
            <p:nvPr/>
          </p:nvGrpSpPr>
          <p:grpSpPr bwMode="auto">
            <a:xfrm>
              <a:off x="366" y="963"/>
              <a:ext cx="5010" cy="233"/>
              <a:chOff x="366" y="702"/>
              <a:chExt cx="5010" cy="233"/>
            </a:xfrm>
          </p:grpSpPr>
          <p:sp>
            <p:nvSpPr>
              <p:cNvPr id="2117" name="Rectangle 69"/>
              <p:cNvSpPr>
                <a:spLocks noChangeArrowheads="1"/>
              </p:cNvSpPr>
              <p:nvPr/>
            </p:nvSpPr>
            <p:spPr bwMode="auto">
              <a:xfrm>
                <a:off x="366" y="702"/>
                <a:ext cx="501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i="1" dirty="0">
                    <a:solidFill>
                      <a:srgbClr val="000000"/>
                    </a:solidFill>
                  </a:rPr>
                  <a:t>BD</a:t>
                </a:r>
                <a:r>
                  <a:rPr lang="en-US" b="1" i="1" dirty="0">
                    <a:solidFill>
                      <a:srgbClr val="000000"/>
                    </a:solidFill>
                    <a:latin typeface="Arial" pitchFamily="34" charset="0"/>
                  </a:rPr>
                  <a:t> </a:t>
                </a:r>
                <a:r>
                  <a:rPr lang="en-US" b="1" dirty="0">
                    <a:solidFill>
                      <a:srgbClr val="000000"/>
                    </a:solidFill>
                    <a:latin typeface="Arial" pitchFamily="34" charset="0"/>
                  </a:rPr>
                  <a:t>is the perpendicular bisector of </a:t>
                </a:r>
                <a:r>
                  <a:rPr lang="en-US" i="1" dirty="0">
                    <a:solidFill>
                      <a:srgbClr val="000000"/>
                    </a:solidFill>
                  </a:rPr>
                  <a:t>AC</a:t>
                </a:r>
                <a:r>
                  <a:rPr lang="en-US" b="1" i="1" dirty="0">
                    <a:solidFill>
                      <a:srgbClr val="000000"/>
                    </a:solidFill>
                    <a:latin typeface="Arial" pitchFamily="34" charset="0"/>
                  </a:rPr>
                  <a:t> </a:t>
                </a:r>
                <a:r>
                  <a:rPr lang="en-US" b="1" dirty="0">
                    <a:solidFill>
                      <a:srgbClr val="000000"/>
                    </a:solidFill>
                    <a:latin typeface="Arial" pitchFamily="34" charset="0"/>
                  </a:rPr>
                  <a:t>. 	</a:t>
                </a:r>
                <a:r>
                  <a:rPr lang="en-US" b="1" dirty="0" smtClean="0">
                    <a:solidFill>
                      <a:srgbClr val="000000"/>
                    </a:solidFill>
                    <a:latin typeface="Arial" pitchFamily="34" charset="0"/>
                  </a:rPr>
                  <a:t>Find </a:t>
                </a:r>
                <a:r>
                  <a:rPr lang="en-US" i="1" dirty="0">
                    <a:solidFill>
                      <a:srgbClr val="000000"/>
                    </a:solidFill>
                  </a:rPr>
                  <a:t>AD</a:t>
                </a:r>
                <a:r>
                  <a:rPr lang="en-US" b="1" dirty="0">
                    <a:solidFill>
                      <a:srgbClr val="000000"/>
                    </a:solidFill>
                    <a:latin typeface="Arial" pitchFamily="34" charset="0"/>
                  </a:rPr>
                  <a:t>.</a:t>
                </a:r>
              </a:p>
            </p:txBody>
          </p:sp>
          <p:sp>
            <p:nvSpPr>
              <p:cNvPr id="2118" name="Line 70"/>
              <p:cNvSpPr>
                <a:spLocks noChangeShapeType="1"/>
              </p:cNvSpPr>
              <p:nvPr/>
            </p:nvSpPr>
            <p:spPr bwMode="auto">
              <a:xfrm>
                <a:off x="3648" y="759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8" name="Line 80"/>
              <p:cNvSpPr>
                <a:spLocks noChangeShapeType="1"/>
              </p:cNvSpPr>
              <p:nvPr/>
            </p:nvSpPr>
            <p:spPr bwMode="auto">
              <a:xfrm>
                <a:off x="426" y="73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2140" name="Picture 9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28" y="783"/>
              <a:ext cx="1350" cy="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Group 102"/>
          <p:cNvGrpSpPr>
            <a:grpSpLocks/>
          </p:cNvGrpSpPr>
          <p:nvPr/>
        </p:nvGrpSpPr>
        <p:grpSpPr bwMode="auto">
          <a:xfrm>
            <a:off x="609600" y="4338643"/>
            <a:ext cx="2732088" cy="457200"/>
            <a:chOff x="384" y="2733"/>
            <a:chExt cx="1721" cy="288"/>
          </a:xfrm>
        </p:grpSpPr>
        <p:sp>
          <p:nvSpPr>
            <p:cNvPr id="2141" name="Rectangle 93"/>
            <p:cNvSpPr>
              <a:spLocks noChangeArrowheads="1"/>
            </p:cNvSpPr>
            <p:nvPr/>
          </p:nvSpPr>
          <p:spPr bwMode="auto">
            <a:xfrm>
              <a:off x="384" y="2736"/>
              <a:ext cx="4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000000"/>
                  </a:solidFill>
                </a:rPr>
                <a:t>AD </a:t>
              </a:r>
              <a:r>
                <a:rPr lang="en-US" i="1" dirty="0" smtClean="0">
                  <a:solidFill>
                    <a:srgbClr val="000000"/>
                  </a:solidFill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</a:rPr>
                <a:t>=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142" name="Rectangle 94"/>
            <p:cNvSpPr>
              <a:spLocks noChangeArrowheads="1"/>
            </p:cNvSpPr>
            <p:nvPr/>
          </p:nvSpPr>
          <p:spPr bwMode="auto">
            <a:xfrm>
              <a:off x="837" y="2733"/>
              <a:ext cx="43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5</a:t>
              </a:r>
              <a:r>
                <a:rPr lang="en-US" i="1" dirty="0"/>
                <a:t>x </a:t>
              </a:r>
              <a:r>
                <a:rPr lang="en-US" i="1" dirty="0" smtClean="0"/>
                <a:t> </a:t>
              </a:r>
              <a:r>
                <a:rPr lang="en-US" dirty="0" smtClean="0"/>
                <a:t>=</a:t>
              </a:r>
              <a:endParaRPr lang="en-US" dirty="0"/>
            </a:p>
          </p:txBody>
        </p:sp>
        <p:sp>
          <p:nvSpPr>
            <p:cNvPr id="2143" name="Rectangle 95"/>
            <p:cNvSpPr>
              <a:spLocks noChangeArrowheads="1"/>
            </p:cNvSpPr>
            <p:nvPr/>
          </p:nvSpPr>
          <p:spPr bwMode="auto">
            <a:xfrm>
              <a:off x="1217" y="2736"/>
              <a:ext cx="5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5(7) </a:t>
              </a:r>
              <a:r>
                <a:rPr lang="en-US" dirty="0" smtClean="0"/>
                <a:t> =</a:t>
              </a:r>
              <a:endParaRPr lang="en-US" dirty="0"/>
            </a:p>
          </p:txBody>
        </p:sp>
        <p:sp>
          <p:nvSpPr>
            <p:cNvPr id="2144" name="Rectangle 96"/>
            <p:cNvSpPr>
              <a:spLocks noChangeArrowheads="1"/>
            </p:cNvSpPr>
            <p:nvPr/>
          </p:nvSpPr>
          <p:spPr bwMode="auto">
            <a:xfrm>
              <a:off x="1749" y="2733"/>
              <a:ext cx="3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35.</a:t>
              </a:r>
            </a:p>
          </p:txBody>
        </p:sp>
      </p:grp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614363" y="1081088"/>
            <a:ext cx="169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Arial" pitchFamily="34" charset="0"/>
              </a:rPr>
              <a:t>ALGEBRA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04800" y="152400"/>
            <a:ext cx="6477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Example 1</a:t>
            </a:r>
            <a:endParaRPr lang="en-US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0" grpId="0" autoUpdateAnimBg="0"/>
      <p:bldP spid="2131" grpId="0" autoUpdateAnimBg="0"/>
      <p:bldP spid="2134" grpId="0" autoUpdateAnimBg="0"/>
      <p:bldP spid="213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itchFamily="34" charset="0"/>
              </a:rPr>
              <a:t>EXAMPLE </a:t>
            </a:r>
            <a:r>
              <a:rPr lang="en-US" b="1" dirty="0">
                <a:solidFill>
                  <a:srgbClr val="FFFFFF"/>
                </a:solidFill>
                <a:latin typeface="Arial" pitchFamily="34" charset="0"/>
              </a:rPr>
              <a:t>2</a:t>
            </a:r>
            <a:endParaRPr lang="en-US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362200" y="533400"/>
            <a:ext cx="424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CC0000"/>
                </a:solidFill>
              </a:rPr>
              <a:t>Use perpendicular bisectors</a:t>
            </a:r>
          </a:p>
        </p:txBody>
      </p:sp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576263" y="1271588"/>
            <a:ext cx="5067300" cy="831850"/>
            <a:chOff x="363" y="987"/>
            <a:chExt cx="3192" cy="524"/>
          </a:xfrm>
        </p:grpSpPr>
        <p:sp>
          <p:nvSpPr>
            <p:cNvPr id="4124" name="Rectangle 28"/>
            <p:cNvSpPr>
              <a:spLocks noChangeArrowheads="1"/>
            </p:cNvSpPr>
            <p:nvPr/>
          </p:nvSpPr>
          <p:spPr bwMode="auto">
            <a:xfrm>
              <a:off x="363" y="987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a.</a:t>
              </a:r>
            </a:p>
          </p:txBody>
        </p:sp>
        <p:sp>
          <p:nvSpPr>
            <p:cNvPr id="4125" name="Rectangle 29"/>
            <p:cNvSpPr>
              <a:spLocks noChangeArrowheads="1"/>
            </p:cNvSpPr>
            <p:nvPr/>
          </p:nvSpPr>
          <p:spPr bwMode="auto">
            <a:xfrm>
              <a:off x="675" y="993"/>
              <a:ext cx="28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latin typeface="Arial" pitchFamily="34" charset="0"/>
                </a:rPr>
                <a:t>What segment lengths in the diagram are equal?</a:t>
              </a:r>
            </a:p>
          </p:txBody>
        </p:sp>
      </p:grp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585788" y="2301875"/>
            <a:ext cx="2538412" cy="457200"/>
            <a:chOff x="369" y="1636"/>
            <a:chExt cx="1599" cy="288"/>
          </a:xfrm>
        </p:grpSpPr>
        <p:sp>
          <p:nvSpPr>
            <p:cNvPr id="4127" name="Rectangle 31"/>
            <p:cNvSpPr>
              <a:spLocks noChangeArrowheads="1"/>
            </p:cNvSpPr>
            <p:nvPr/>
          </p:nvSpPr>
          <p:spPr bwMode="auto">
            <a:xfrm>
              <a:off x="369" y="1636"/>
              <a:ext cx="2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b.</a:t>
              </a:r>
            </a:p>
          </p:txBody>
        </p:sp>
        <p:sp>
          <p:nvSpPr>
            <p:cNvPr id="4128" name="Rectangle 32"/>
            <p:cNvSpPr>
              <a:spLocks noChangeArrowheads="1"/>
            </p:cNvSpPr>
            <p:nvPr/>
          </p:nvSpPr>
          <p:spPr bwMode="auto">
            <a:xfrm>
              <a:off x="681" y="1642"/>
              <a:ext cx="128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>
                  <a:latin typeface="Arial" pitchFamily="34" charset="0"/>
                </a:rPr>
                <a:t>     Is</a:t>
              </a:r>
              <a:r>
                <a:rPr lang="en-US" dirty="0" smtClean="0"/>
                <a:t> </a:t>
              </a:r>
              <a:r>
                <a:rPr lang="en-US" i="1" dirty="0"/>
                <a:t>V </a:t>
              </a:r>
              <a:r>
                <a:rPr lang="en-US" b="1" dirty="0">
                  <a:latin typeface="Arial" pitchFamily="34" charset="0"/>
                </a:rPr>
                <a:t>on</a:t>
              </a:r>
              <a:r>
                <a:rPr lang="en-US" dirty="0"/>
                <a:t> </a:t>
              </a:r>
              <a:r>
                <a:rPr lang="en-US" i="1" dirty="0"/>
                <a:t>WX </a:t>
              </a:r>
              <a:r>
                <a:rPr lang="en-US" dirty="0"/>
                <a:t>?</a:t>
              </a:r>
            </a:p>
          </p:txBody>
        </p:sp>
        <p:sp>
          <p:nvSpPr>
            <p:cNvPr id="4129" name="Line 33"/>
            <p:cNvSpPr>
              <a:spLocks noChangeShapeType="1"/>
            </p:cNvSpPr>
            <p:nvPr/>
          </p:nvSpPr>
          <p:spPr bwMode="auto">
            <a:xfrm>
              <a:off x="1431" y="1665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577850" y="3043238"/>
            <a:ext cx="7956550" cy="1757362"/>
            <a:chOff x="364" y="1917"/>
            <a:chExt cx="5012" cy="1107"/>
          </a:xfrm>
        </p:grpSpPr>
        <p:sp>
          <p:nvSpPr>
            <p:cNvPr id="4131" name="Rectangle 35"/>
            <p:cNvSpPr>
              <a:spLocks noChangeArrowheads="1"/>
            </p:cNvSpPr>
            <p:nvPr/>
          </p:nvSpPr>
          <p:spPr bwMode="auto">
            <a:xfrm>
              <a:off x="366" y="1917"/>
              <a:ext cx="930" cy="23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chemeClr val="bg1"/>
                  </a:solidFill>
                  <a:latin typeface="Arial" pitchFamily="34" charset="0"/>
                </a:rPr>
                <a:t>SOLUTION</a:t>
              </a:r>
            </a:p>
          </p:txBody>
        </p:sp>
        <p:sp>
          <p:nvSpPr>
            <p:cNvPr id="4132" name="Rectangle 36"/>
            <p:cNvSpPr>
              <a:spLocks noChangeArrowheads="1"/>
            </p:cNvSpPr>
            <p:nvPr/>
          </p:nvSpPr>
          <p:spPr bwMode="auto">
            <a:xfrm>
              <a:off x="364" y="2277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a.</a:t>
              </a:r>
            </a:p>
          </p:txBody>
        </p:sp>
        <p:grpSp>
          <p:nvGrpSpPr>
            <p:cNvPr id="5" name="Group 46"/>
            <p:cNvGrpSpPr>
              <a:grpSpLocks/>
            </p:cNvGrpSpPr>
            <p:nvPr/>
          </p:nvGrpSpPr>
          <p:grpSpPr bwMode="auto">
            <a:xfrm>
              <a:off x="645" y="2276"/>
              <a:ext cx="4731" cy="748"/>
              <a:chOff x="645" y="2606"/>
              <a:chExt cx="4731" cy="748"/>
            </a:xfrm>
          </p:grpSpPr>
          <p:sp>
            <p:nvSpPr>
              <p:cNvPr id="4133" name="Rectangle 37"/>
              <p:cNvSpPr>
                <a:spLocks noChangeArrowheads="1"/>
              </p:cNvSpPr>
              <p:nvPr/>
            </p:nvSpPr>
            <p:spPr bwMode="auto">
              <a:xfrm>
                <a:off x="645" y="2606"/>
                <a:ext cx="4731" cy="7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i="1" dirty="0"/>
                  <a:t>WX</a:t>
                </a:r>
                <a:r>
                  <a:rPr lang="en-US" b="1" i="1" dirty="0">
                    <a:latin typeface="Arial" pitchFamily="34" charset="0"/>
                  </a:rPr>
                  <a:t> </a:t>
                </a:r>
                <a:r>
                  <a:rPr lang="en-US" b="1" dirty="0">
                    <a:latin typeface="Arial" pitchFamily="34" charset="0"/>
                  </a:rPr>
                  <a:t>bisects </a:t>
                </a:r>
                <a:r>
                  <a:rPr lang="en-US" i="1" dirty="0"/>
                  <a:t>YZ </a:t>
                </a:r>
                <a:r>
                  <a:rPr lang="en-US" dirty="0"/>
                  <a:t>,</a:t>
                </a:r>
                <a:r>
                  <a:rPr lang="en-US" b="1" dirty="0">
                    <a:latin typeface="Arial" pitchFamily="34" charset="0"/>
                  </a:rPr>
                  <a:t> so </a:t>
                </a:r>
                <a:r>
                  <a:rPr lang="en-US" i="1" dirty="0"/>
                  <a:t>XY =</a:t>
                </a:r>
                <a:r>
                  <a:rPr lang="en-US" dirty="0"/>
                  <a:t> </a:t>
                </a:r>
                <a:r>
                  <a:rPr lang="en-US" i="1" dirty="0"/>
                  <a:t>XZ</a:t>
                </a:r>
                <a:r>
                  <a:rPr lang="en-US" b="1" dirty="0">
                    <a:latin typeface="Arial" pitchFamily="34" charset="0"/>
                  </a:rPr>
                  <a:t>. Because </a:t>
                </a:r>
                <a:r>
                  <a:rPr lang="en-US" i="1" dirty="0"/>
                  <a:t>W</a:t>
                </a:r>
                <a:r>
                  <a:rPr lang="en-US" b="1" i="1" dirty="0">
                    <a:latin typeface="Arial" pitchFamily="34" charset="0"/>
                  </a:rPr>
                  <a:t> </a:t>
                </a:r>
                <a:r>
                  <a:rPr lang="en-US" b="1" dirty="0">
                    <a:latin typeface="Arial" pitchFamily="34" charset="0"/>
                  </a:rPr>
                  <a:t>is on the perpendicular bisector of </a:t>
                </a:r>
                <a:r>
                  <a:rPr lang="en-US" i="1" dirty="0"/>
                  <a:t>YZ</a:t>
                </a:r>
                <a:r>
                  <a:rPr lang="en-US" dirty="0"/>
                  <a:t>, </a:t>
                </a:r>
                <a:r>
                  <a:rPr lang="en-US" i="1" dirty="0"/>
                  <a:t>WY =</a:t>
                </a:r>
                <a:r>
                  <a:rPr lang="en-US" dirty="0"/>
                  <a:t> </a:t>
                </a:r>
                <a:r>
                  <a:rPr lang="en-US" i="1" dirty="0"/>
                  <a:t>WZ</a:t>
                </a:r>
                <a:r>
                  <a:rPr lang="en-US" b="1" i="1" dirty="0">
                    <a:latin typeface="Arial" pitchFamily="34" charset="0"/>
                  </a:rPr>
                  <a:t> </a:t>
                </a:r>
                <a:r>
                  <a:rPr lang="en-US" b="1" dirty="0">
                    <a:latin typeface="Arial" pitchFamily="34" charset="0"/>
                  </a:rPr>
                  <a:t>by Theorem </a:t>
                </a:r>
                <a:r>
                  <a:rPr lang="en-US" dirty="0">
                    <a:latin typeface="Arial" pitchFamily="34" charset="0"/>
                  </a:rPr>
                  <a:t>5.2</a:t>
                </a:r>
                <a:r>
                  <a:rPr lang="en-US" b="1" dirty="0">
                    <a:latin typeface="Arial" pitchFamily="34" charset="0"/>
                  </a:rPr>
                  <a:t>. The diagram shows that </a:t>
                </a:r>
                <a:r>
                  <a:rPr lang="en-US" i="1" dirty="0"/>
                  <a:t>VY </a:t>
                </a:r>
                <a:r>
                  <a:rPr lang="en-US" dirty="0"/>
                  <a:t>= </a:t>
                </a:r>
                <a:r>
                  <a:rPr lang="en-US" i="1" dirty="0"/>
                  <a:t>VZ =</a:t>
                </a:r>
                <a:r>
                  <a:rPr lang="en-US" dirty="0"/>
                  <a:t> 25</a:t>
                </a:r>
                <a:r>
                  <a:rPr lang="en-US" b="1" dirty="0">
                    <a:latin typeface="Arial" pitchFamily="34" charset="0"/>
                  </a:rPr>
                  <a:t>.</a:t>
                </a:r>
              </a:p>
            </p:txBody>
          </p:sp>
          <p:sp>
            <p:nvSpPr>
              <p:cNvPr id="4134" name="Line 38"/>
              <p:cNvSpPr>
                <a:spLocks noChangeShapeType="1"/>
              </p:cNvSpPr>
              <p:nvPr/>
            </p:nvSpPr>
            <p:spPr bwMode="auto">
              <a:xfrm>
                <a:off x="738" y="2625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5" name="Line 39"/>
              <p:cNvSpPr>
                <a:spLocks noChangeShapeType="1"/>
              </p:cNvSpPr>
              <p:nvPr/>
            </p:nvSpPr>
            <p:spPr bwMode="auto">
              <a:xfrm>
                <a:off x="1488" y="263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6" name="Line 40"/>
              <p:cNvSpPr>
                <a:spLocks noChangeShapeType="1"/>
              </p:cNvSpPr>
              <p:nvPr/>
            </p:nvSpPr>
            <p:spPr bwMode="auto">
              <a:xfrm>
                <a:off x="1488" y="2826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581025" y="819150"/>
            <a:ext cx="8105775" cy="2362200"/>
            <a:chOff x="366" y="702"/>
            <a:chExt cx="5106" cy="1488"/>
          </a:xfrm>
        </p:grpSpPr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366" y="702"/>
              <a:ext cx="5106" cy="291"/>
              <a:chOff x="366" y="702"/>
              <a:chExt cx="5106" cy="291"/>
            </a:xfrm>
          </p:grpSpPr>
          <p:sp>
            <p:nvSpPr>
              <p:cNvPr id="4120" name="Rectangle 24"/>
              <p:cNvSpPr>
                <a:spLocks noChangeArrowheads="1"/>
              </p:cNvSpPr>
              <p:nvPr/>
            </p:nvSpPr>
            <p:spPr bwMode="auto">
              <a:xfrm>
                <a:off x="366" y="702"/>
                <a:ext cx="5106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dirty="0">
                    <a:latin typeface="Arial" pitchFamily="34" charset="0"/>
                  </a:rPr>
                  <a:t>In the </a:t>
                </a:r>
                <a:r>
                  <a:rPr lang="en-US" b="1" dirty="0" smtClean="0">
                    <a:latin typeface="Arial" pitchFamily="34" charset="0"/>
                  </a:rPr>
                  <a:t>diagram, </a:t>
                </a:r>
                <a:r>
                  <a:rPr lang="en-US" i="1" dirty="0" smtClean="0"/>
                  <a:t>WX</a:t>
                </a:r>
                <a:r>
                  <a:rPr lang="en-US" b="1" i="1" dirty="0" smtClean="0">
                    <a:latin typeface="Arial" pitchFamily="34" charset="0"/>
                  </a:rPr>
                  <a:t> </a:t>
                </a:r>
                <a:r>
                  <a:rPr lang="en-US" b="1" dirty="0">
                    <a:latin typeface="Arial" pitchFamily="34" charset="0"/>
                  </a:rPr>
                  <a:t>is the perpendicular bisector of </a:t>
                </a:r>
                <a:r>
                  <a:rPr lang="en-US" i="1" dirty="0"/>
                  <a:t>YZ</a:t>
                </a:r>
                <a:r>
                  <a:rPr lang="en-US" b="1" i="1" dirty="0">
                    <a:latin typeface="Arial" pitchFamily="34" charset="0"/>
                  </a:rPr>
                  <a:t> </a:t>
                </a:r>
                <a:r>
                  <a:rPr lang="en-US" sz="2400" b="1" dirty="0">
                    <a:latin typeface="Arial" pitchFamily="34" charset="0"/>
                  </a:rPr>
                  <a:t>.</a:t>
                </a:r>
              </a:p>
            </p:txBody>
          </p:sp>
          <p:sp>
            <p:nvSpPr>
              <p:cNvPr id="4121" name="Line 25"/>
              <p:cNvSpPr>
                <a:spLocks noChangeShapeType="1"/>
              </p:cNvSpPr>
              <p:nvPr/>
            </p:nvSpPr>
            <p:spPr bwMode="auto">
              <a:xfrm>
                <a:off x="3936" y="76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Line 26"/>
              <p:cNvSpPr>
                <a:spLocks noChangeShapeType="1"/>
              </p:cNvSpPr>
              <p:nvPr/>
            </p:nvSpPr>
            <p:spPr bwMode="auto">
              <a:xfrm>
                <a:off x="1488" y="76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4139" name="Picture 4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00" y="978"/>
              <a:ext cx="1728" cy="1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4148" name="Rectangle 52"/>
          <p:cNvSpPr>
            <a:spLocks noChangeArrowheads="1"/>
          </p:cNvSpPr>
          <p:nvPr/>
        </p:nvSpPr>
        <p:spPr bwMode="auto">
          <a:xfrm>
            <a:off x="581025" y="4881563"/>
            <a:ext cx="45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pitchFamily="34" charset="0"/>
              </a:rPr>
              <a:t>b.</a:t>
            </a:r>
          </a:p>
        </p:txBody>
      </p:sp>
      <p:grpSp>
        <p:nvGrpSpPr>
          <p:cNvPr id="8" name="Group 53"/>
          <p:cNvGrpSpPr>
            <a:grpSpLocks/>
          </p:cNvGrpSpPr>
          <p:nvPr/>
        </p:nvGrpSpPr>
        <p:grpSpPr bwMode="auto">
          <a:xfrm>
            <a:off x="1066800" y="4876800"/>
            <a:ext cx="7543800" cy="1917700"/>
            <a:chOff x="672" y="699"/>
            <a:chExt cx="4752" cy="1208"/>
          </a:xfrm>
        </p:grpSpPr>
        <p:sp>
          <p:nvSpPr>
            <p:cNvPr id="4150" name="Rectangle 54"/>
            <p:cNvSpPr>
              <a:spLocks noChangeArrowheads="1"/>
            </p:cNvSpPr>
            <p:nvPr/>
          </p:nvSpPr>
          <p:spPr bwMode="auto">
            <a:xfrm>
              <a:off x="672" y="699"/>
              <a:ext cx="4752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latin typeface="Arial" pitchFamily="34" charset="0"/>
                </a:rPr>
                <a:t>Because </a:t>
              </a:r>
              <a:r>
                <a:rPr lang="en-US" i="1"/>
                <a:t>VY </a:t>
              </a:r>
              <a:r>
                <a:rPr lang="en-US"/>
                <a:t>= </a:t>
              </a:r>
              <a:r>
                <a:rPr lang="en-US" i="1"/>
                <a:t>VZ</a:t>
              </a:r>
              <a:r>
                <a:rPr lang="en-US"/>
                <a:t>,</a:t>
              </a:r>
              <a:r>
                <a:rPr lang="en-US" b="1">
                  <a:latin typeface="Arial" pitchFamily="34" charset="0"/>
                </a:rPr>
                <a:t> </a:t>
              </a:r>
              <a:r>
                <a:rPr lang="en-US" i="1"/>
                <a:t>V</a:t>
              </a:r>
              <a:r>
                <a:rPr lang="en-US" b="1" i="1">
                  <a:latin typeface="Arial" pitchFamily="34" charset="0"/>
                </a:rPr>
                <a:t> </a:t>
              </a:r>
              <a:r>
                <a:rPr lang="en-US" b="1">
                  <a:latin typeface="Arial" pitchFamily="34" charset="0"/>
                </a:rPr>
                <a:t>is equidistant from </a:t>
              </a:r>
              <a:r>
                <a:rPr lang="en-US" i="1"/>
                <a:t>Y</a:t>
              </a:r>
              <a:r>
                <a:rPr lang="en-US" b="1" i="1">
                  <a:latin typeface="Arial" pitchFamily="34" charset="0"/>
                </a:rPr>
                <a:t> </a:t>
              </a:r>
              <a:r>
                <a:rPr lang="en-US" b="1">
                  <a:latin typeface="Arial" pitchFamily="34" charset="0"/>
                </a:rPr>
                <a:t>and </a:t>
              </a:r>
              <a:r>
                <a:rPr lang="en-US" i="1"/>
                <a:t>Z</a:t>
              </a:r>
              <a:r>
                <a:rPr lang="en-US" b="1">
                  <a:latin typeface="Arial" pitchFamily="34" charset="0"/>
                </a:rPr>
                <a:t>. So, by the Converse of the Perpendicular Bisector Theorem, </a:t>
              </a:r>
              <a:r>
                <a:rPr lang="en-US" i="1"/>
                <a:t>V</a:t>
              </a:r>
              <a:r>
                <a:rPr lang="en-US" b="1" i="1">
                  <a:latin typeface="Arial" pitchFamily="34" charset="0"/>
                </a:rPr>
                <a:t> </a:t>
              </a:r>
              <a:r>
                <a:rPr lang="en-US" b="1">
                  <a:latin typeface="Arial" pitchFamily="34" charset="0"/>
                </a:rPr>
                <a:t>is on the perpendicular bisector of </a:t>
              </a:r>
              <a:r>
                <a:rPr lang="en-US" i="1"/>
                <a:t>YZ</a:t>
              </a:r>
              <a:r>
                <a:rPr lang="en-US" b="1" i="1">
                  <a:latin typeface="Arial" pitchFamily="34" charset="0"/>
                </a:rPr>
                <a:t> </a:t>
              </a:r>
              <a:r>
                <a:rPr lang="en-US" b="1">
                  <a:latin typeface="Arial" pitchFamily="34" charset="0"/>
                </a:rPr>
                <a:t>, which is </a:t>
              </a:r>
              <a:r>
                <a:rPr lang="en-US" i="1"/>
                <a:t>WX</a:t>
              </a:r>
              <a:r>
                <a:rPr lang="en-US" b="1" i="1">
                  <a:latin typeface="Arial" pitchFamily="34" charset="0"/>
                </a:rPr>
                <a:t> </a:t>
              </a:r>
              <a:r>
                <a:rPr lang="en-US" b="1">
                  <a:latin typeface="Arial" pitchFamily="34" charset="0"/>
                </a:rPr>
                <a:t>.</a:t>
              </a:r>
            </a:p>
            <a:p>
              <a:endParaRPr lang="en-US" b="1">
                <a:latin typeface="Arial" pitchFamily="34" charset="0"/>
              </a:endParaRPr>
            </a:p>
          </p:txBody>
        </p:sp>
        <p:sp>
          <p:nvSpPr>
            <p:cNvPr id="4151" name="Line 55"/>
            <p:cNvSpPr>
              <a:spLocks noChangeShapeType="1"/>
            </p:cNvSpPr>
            <p:nvPr/>
          </p:nvSpPr>
          <p:spPr bwMode="auto">
            <a:xfrm>
              <a:off x="2448" y="1083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52" name="Line 56"/>
            <p:cNvSpPr>
              <a:spLocks noChangeShapeType="1"/>
            </p:cNvSpPr>
            <p:nvPr/>
          </p:nvSpPr>
          <p:spPr bwMode="auto">
            <a:xfrm>
              <a:off x="3408" y="1083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228600" y="0"/>
            <a:ext cx="6477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Example 2</a:t>
            </a:r>
            <a:endParaRPr lang="en-US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81000" y="152400"/>
            <a:ext cx="301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itchFamily="34" charset="0"/>
              </a:rPr>
              <a:t>GUIDED PRACTICE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581025" y="1114425"/>
            <a:ext cx="8001000" cy="1966913"/>
            <a:chOff x="366" y="702"/>
            <a:chExt cx="5040" cy="1239"/>
          </a:xfrm>
        </p:grpSpPr>
        <p:grpSp>
          <p:nvGrpSpPr>
            <p:cNvPr id="3" name="Group 36"/>
            <p:cNvGrpSpPr>
              <a:grpSpLocks/>
            </p:cNvGrpSpPr>
            <p:nvPr/>
          </p:nvGrpSpPr>
          <p:grpSpPr bwMode="auto">
            <a:xfrm>
              <a:off x="366" y="702"/>
              <a:ext cx="5040" cy="288"/>
              <a:chOff x="366" y="702"/>
              <a:chExt cx="5040" cy="288"/>
            </a:xfrm>
          </p:grpSpPr>
          <p:sp>
            <p:nvSpPr>
              <p:cNvPr id="3088" name="Rectangle 16"/>
              <p:cNvSpPr>
                <a:spLocks noChangeArrowheads="1"/>
              </p:cNvSpPr>
              <p:nvPr/>
            </p:nvSpPr>
            <p:spPr bwMode="auto">
              <a:xfrm>
                <a:off x="366" y="702"/>
                <a:ext cx="50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Arial" pitchFamily="34" charset="0"/>
                  </a:rPr>
                  <a:t>In the diagram</a:t>
                </a:r>
                <a:r>
                  <a:rPr lang="en-US"/>
                  <a:t>, </a:t>
                </a:r>
                <a:r>
                  <a:rPr lang="en-US" i="1"/>
                  <a:t>JK</a:t>
                </a:r>
                <a:r>
                  <a:rPr lang="en-US" b="1" i="1">
                    <a:latin typeface="Arial" pitchFamily="34" charset="0"/>
                  </a:rPr>
                  <a:t> </a:t>
                </a:r>
                <a:r>
                  <a:rPr lang="en-US" b="1">
                    <a:latin typeface="Arial" pitchFamily="34" charset="0"/>
                  </a:rPr>
                  <a:t>is the perpendicular bisector of </a:t>
                </a:r>
                <a:r>
                  <a:rPr lang="en-US" i="1"/>
                  <a:t>NL</a:t>
                </a:r>
                <a:r>
                  <a:rPr lang="en-US" b="1" i="1">
                    <a:latin typeface="Arial" pitchFamily="34" charset="0"/>
                  </a:rPr>
                  <a:t> </a:t>
                </a:r>
                <a:r>
                  <a:rPr lang="en-US" b="1">
                    <a:latin typeface="Arial" pitchFamily="34" charset="0"/>
                  </a:rPr>
                  <a:t>.</a:t>
                </a:r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/>
            </p:nvSpPr>
            <p:spPr bwMode="auto">
              <a:xfrm>
                <a:off x="3840" y="72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>
                <a:off x="1440" y="72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3091" name="Picture 1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23" y="990"/>
              <a:ext cx="1377" cy="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581025" y="1876425"/>
            <a:ext cx="5667375" cy="822325"/>
            <a:chOff x="366" y="1182"/>
            <a:chExt cx="3570" cy="518"/>
          </a:xfrm>
        </p:grpSpPr>
        <p:sp>
          <p:nvSpPr>
            <p:cNvPr id="3092" name="Rectangle 20"/>
            <p:cNvSpPr>
              <a:spLocks noChangeArrowheads="1"/>
            </p:cNvSpPr>
            <p:nvPr/>
          </p:nvSpPr>
          <p:spPr bwMode="auto">
            <a:xfrm>
              <a:off x="366" y="118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1.</a:t>
              </a:r>
            </a:p>
          </p:txBody>
        </p:sp>
        <p:sp>
          <p:nvSpPr>
            <p:cNvPr id="3093" name="Rectangle 21"/>
            <p:cNvSpPr>
              <a:spLocks noChangeArrowheads="1"/>
            </p:cNvSpPr>
            <p:nvPr/>
          </p:nvSpPr>
          <p:spPr bwMode="auto">
            <a:xfrm>
              <a:off x="684" y="1182"/>
              <a:ext cx="325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What segment lengths are equal? </a:t>
              </a:r>
              <a:r>
                <a:rPr lang="en-US" b="1" i="1">
                  <a:latin typeface="Arial" pitchFamily="34" charset="0"/>
                </a:rPr>
                <a:t>Explain </a:t>
              </a:r>
              <a:r>
                <a:rPr lang="en-US" b="1">
                  <a:latin typeface="Arial" pitchFamily="34" charset="0"/>
                </a:rPr>
                <a:t>your reasoning.</a:t>
              </a:r>
            </a:p>
          </p:txBody>
        </p:sp>
      </p:grp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685800" y="2971800"/>
            <a:ext cx="7620000" cy="1768475"/>
            <a:chOff x="432" y="1872"/>
            <a:chExt cx="4800" cy="1114"/>
          </a:xfrm>
        </p:grpSpPr>
        <p:sp>
          <p:nvSpPr>
            <p:cNvPr id="3099" name="Rectangle 27"/>
            <p:cNvSpPr>
              <a:spLocks noChangeArrowheads="1"/>
            </p:cNvSpPr>
            <p:nvPr/>
          </p:nvSpPr>
          <p:spPr bwMode="auto">
            <a:xfrm>
              <a:off x="432" y="2238"/>
              <a:ext cx="480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NJ =LJ</a:t>
              </a:r>
              <a:r>
                <a:rPr lang="en-US" b="1" i="1">
                  <a:latin typeface="Arial" pitchFamily="34" charset="0"/>
                </a:rPr>
                <a:t> </a:t>
              </a:r>
              <a:r>
                <a:rPr lang="en-US" b="1">
                  <a:latin typeface="Arial" pitchFamily="34" charset="0"/>
                </a:rPr>
                <a:t>since </a:t>
              </a:r>
              <a:r>
                <a:rPr lang="en-US" i="1"/>
                <a:t>JK</a:t>
              </a:r>
              <a:r>
                <a:rPr lang="en-US" b="1" i="1">
                  <a:latin typeface="Arial" pitchFamily="34" charset="0"/>
                </a:rPr>
                <a:t> </a:t>
              </a:r>
              <a:r>
                <a:rPr lang="en-US" b="1">
                  <a:latin typeface="Arial" pitchFamily="34" charset="0"/>
                </a:rPr>
                <a:t>bisects  </a:t>
              </a:r>
              <a:r>
                <a:rPr lang="en-US" i="1"/>
                <a:t>NL</a:t>
              </a:r>
              <a:r>
                <a:rPr lang="en-US"/>
                <a:t>.  </a:t>
              </a:r>
              <a:r>
                <a:rPr lang="en-US" i="1"/>
                <a:t>NK </a:t>
              </a:r>
              <a:r>
                <a:rPr lang="en-US"/>
                <a:t>= </a:t>
              </a:r>
              <a:r>
                <a:rPr lang="en-US" i="1"/>
                <a:t>LK </a:t>
              </a:r>
              <a:r>
                <a:rPr lang="en-US" b="1">
                  <a:latin typeface="Arial" pitchFamily="34" charset="0"/>
                </a:rPr>
                <a:t>by the Perpendicular Bisector Theorem and the diagram shows </a:t>
              </a:r>
              <a:r>
                <a:rPr lang="en-US" i="1"/>
                <a:t>ML =</a:t>
              </a:r>
              <a:r>
                <a:rPr lang="en-US"/>
                <a:t> </a:t>
              </a:r>
              <a:r>
                <a:rPr lang="en-US" i="1"/>
                <a:t>MN</a:t>
              </a:r>
              <a:r>
                <a:rPr lang="en-US"/>
                <a:t>.</a:t>
              </a:r>
            </a:p>
          </p:txBody>
        </p:sp>
        <p:sp>
          <p:nvSpPr>
            <p:cNvPr id="3101" name="Line 29"/>
            <p:cNvSpPr>
              <a:spLocks noChangeShapeType="1"/>
            </p:cNvSpPr>
            <p:nvPr/>
          </p:nvSpPr>
          <p:spPr bwMode="auto">
            <a:xfrm>
              <a:off x="2160" y="225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Line 34"/>
            <p:cNvSpPr>
              <a:spLocks noChangeShapeType="1"/>
            </p:cNvSpPr>
            <p:nvPr/>
          </p:nvSpPr>
          <p:spPr bwMode="auto">
            <a:xfrm>
              <a:off x="1392" y="225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Rectangle 38"/>
            <p:cNvSpPr>
              <a:spLocks noChangeArrowheads="1"/>
            </p:cNvSpPr>
            <p:nvPr/>
          </p:nvSpPr>
          <p:spPr bwMode="auto">
            <a:xfrm>
              <a:off x="432" y="1872"/>
              <a:ext cx="763" cy="23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Arial" pitchFamily="34" charset="0"/>
                </a:rPr>
                <a:t>ANSWER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381000" y="152400"/>
            <a:ext cx="27222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Example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3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38138" y="304800"/>
            <a:ext cx="301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GUIDED PRACTICE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81025" y="1114425"/>
            <a:ext cx="8001000" cy="457200"/>
            <a:chOff x="366" y="702"/>
            <a:chExt cx="5040" cy="288"/>
          </a:xfrm>
        </p:grpSpPr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366" y="702"/>
              <a:ext cx="50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In the diagram</a:t>
              </a:r>
              <a:r>
                <a:rPr lang="en-US"/>
                <a:t>, </a:t>
              </a:r>
              <a:r>
                <a:rPr lang="en-US" i="1"/>
                <a:t>JK</a:t>
              </a:r>
              <a:r>
                <a:rPr lang="en-US" b="1" i="1">
                  <a:latin typeface="Arial" pitchFamily="34" charset="0"/>
                </a:rPr>
                <a:t> </a:t>
              </a:r>
              <a:r>
                <a:rPr lang="en-US" b="1">
                  <a:latin typeface="Arial" pitchFamily="34" charset="0"/>
                </a:rPr>
                <a:t>is the perpendicular bisector of </a:t>
              </a:r>
              <a:r>
                <a:rPr lang="en-US" i="1"/>
                <a:t>NL</a:t>
              </a:r>
              <a:r>
                <a:rPr lang="en-US" b="1" i="1">
                  <a:latin typeface="Arial" pitchFamily="34" charset="0"/>
                </a:rPr>
                <a:t> </a:t>
              </a:r>
              <a:r>
                <a:rPr lang="en-US" b="1">
                  <a:latin typeface="Arial" pitchFamily="34" charset="0"/>
                </a:rPr>
                <a:t>.</a:t>
              </a:r>
            </a:p>
          </p:txBody>
        </p:sp>
        <p:sp>
          <p:nvSpPr>
            <p:cNvPr id="8200" name="Line 8"/>
            <p:cNvSpPr>
              <a:spLocks noChangeShapeType="1"/>
            </p:cNvSpPr>
            <p:nvPr/>
          </p:nvSpPr>
          <p:spPr bwMode="auto">
            <a:xfrm>
              <a:off x="3840" y="72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>
              <a:off x="1440" y="72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6513" y="1571625"/>
            <a:ext cx="2185987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581025" y="1876425"/>
            <a:ext cx="2009775" cy="457200"/>
            <a:chOff x="366" y="1182"/>
            <a:chExt cx="1266" cy="288"/>
          </a:xfrm>
        </p:grpSpPr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366" y="1182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2.</a:t>
              </a:r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684" y="1182"/>
              <a:ext cx="9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latin typeface="Arial" pitchFamily="34" charset="0"/>
                </a:rPr>
                <a:t>Find </a:t>
              </a:r>
              <a:r>
                <a:rPr lang="en-US" i="1"/>
                <a:t>NK</a:t>
              </a:r>
              <a:r>
                <a:rPr lang="en-US" b="1">
                  <a:latin typeface="Arial" pitchFamily="34" charset="0"/>
                </a:rPr>
                <a:t>.</a:t>
              </a:r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746125" y="2743200"/>
            <a:ext cx="2392363" cy="457200"/>
            <a:chOff x="470" y="1728"/>
            <a:chExt cx="1507" cy="288"/>
          </a:xfrm>
        </p:grpSpPr>
        <p:sp>
          <p:nvSpPr>
            <p:cNvPr id="8225" name="Text Box 33"/>
            <p:cNvSpPr txBox="1">
              <a:spLocks noChangeArrowheads="1"/>
            </p:cNvSpPr>
            <p:nvPr/>
          </p:nvSpPr>
          <p:spPr bwMode="auto">
            <a:xfrm>
              <a:off x="1632" y="1728"/>
              <a:ext cx="34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13</a:t>
              </a:r>
            </a:p>
          </p:txBody>
        </p:sp>
        <p:sp>
          <p:nvSpPr>
            <p:cNvPr id="8233" name="Rectangle 41"/>
            <p:cNvSpPr>
              <a:spLocks noChangeArrowheads="1"/>
            </p:cNvSpPr>
            <p:nvPr/>
          </p:nvSpPr>
          <p:spPr bwMode="auto">
            <a:xfrm>
              <a:off x="470" y="1728"/>
              <a:ext cx="763" cy="23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Arial" pitchFamily="34" charset="0"/>
                </a:rPr>
                <a:t>ANSWER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228600" y="152400"/>
            <a:ext cx="27222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Example 4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38138" y="304800"/>
            <a:ext cx="301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itchFamily="34" charset="0"/>
              </a:rPr>
              <a:t>GUIDED PRACTICE</a:t>
            </a: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6513" y="1571625"/>
            <a:ext cx="2185987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96900" y="1143000"/>
            <a:ext cx="8001000" cy="457200"/>
            <a:chOff x="366" y="702"/>
            <a:chExt cx="5040" cy="288"/>
          </a:xfrm>
        </p:grpSpPr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366" y="702"/>
              <a:ext cx="50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In the diagram</a:t>
              </a:r>
              <a:r>
                <a:rPr lang="en-US"/>
                <a:t>, </a:t>
              </a:r>
              <a:r>
                <a:rPr lang="en-US" i="1"/>
                <a:t>JK</a:t>
              </a:r>
              <a:r>
                <a:rPr lang="en-US" b="1" i="1">
                  <a:latin typeface="Arial" pitchFamily="34" charset="0"/>
                </a:rPr>
                <a:t> </a:t>
              </a:r>
              <a:r>
                <a:rPr lang="en-US" b="1">
                  <a:latin typeface="Arial" pitchFamily="34" charset="0"/>
                </a:rPr>
                <a:t>is the perpendicular bisector of </a:t>
              </a:r>
              <a:r>
                <a:rPr lang="en-US" i="1"/>
                <a:t>NL</a:t>
              </a:r>
              <a:r>
                <a:rPr lang="en-US" b="1" i="1">
                  <a:latin typeface="Arial" pitchFamily="34" charset="0"/>
                </a:rPr>
                <a:t> </a:t>
              </a:r>
              <a:r>
                <a:rPr lang="en-US" b="1">
                  <a:latin typeface="Arial" pitchFamily="34" charset="0"/>
                </a:rPr>
                <a:t>.</a:t>
              </a:r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>
              <a:off x="3830" y="75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>
              <a:off x="1478" y="70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609600" y="2057400"/>
            <a:ext cx="4219575" cy="457200"/>
            <a:chOff x="384" y="1296"/>
            <a:chExt cx="2658" cy="288"/>
          </a:xfrm>
        </p:grpSpPr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384" y="1296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3.</a:t>
              </a:r>
            </a:p>
          </p:txBody>
        </p: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702" y="1296"/>
              <a:ext cx="2340" cy="288"/>
              <a:chOff x="684" y="1182"/>
              <a:chExt cx="2340" cy="288"/>
            </a:xfrm>
          </p:grpSpPr>
          <p:sp>
            <p:nvSpPr>
              <p:cNvPr id="9229" name="Rectangle 13"/>
              <p:cNvSpPr>
                <a:spLocks noChangeArrowheads="1"/>
              </p:cNvSpPr>
              <p:nvPr/>
            </p:nvSpPr>
            <p:spPr bwMode="auto">
              <a:xfrm>
                <a:off x="684" y="1182"/>
                <a:ext cx="23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i="1">
                    <a:latin typeface="Arial" pitchFamily="34" charset="0"/>
                  </a:rPr>
                  <a:t>Explain </a:t>
                </a:r>
                <a:r>
                  <a:rPr lang="en-US" b="1">
                    <a:latin typeface="Arial" pitchFamily="34" charset="0"/>
                  </a:rPr>
                  <a:t>why </a:t>
                </a:r>
                <a:r>
                  <a:rPr lang="en-US" i="1"/>
                  <a:t>M</a:t>
                </a:r>
                <a:r>
                  <a:rPr lang="en-US" b="1" i="1">
                    <a:latin typeface="Arial" pitchFamily="34" charset="0"/>
                  </a:rPr>
                  <a:t> </a:t>
                </a:r>
                <a:r>
                  <a:rPr lang="en-US" b="1">
                    <a:latin typeface="Arial" pitchFamily="34" charset="0"/>
                  </a:rPr>
                  <a:t>is on </a:t>
                </a:r>
                <a:r>
                  <a:rPr lang="en-US" i="1"/>
                  <a:t>JK</a:t>
                </a:r>
                <a:r>
                  <a:rPr lang="en-US" b="1" i="1">
                    <a:latin typeface="Arial" pitchFamily="34" charset="0"/>
                  </a:rPr>
                  <a:t> </a:t>
                </a:r>
                <a:r>
                  <a:rPr lang="en-US" b="1">
                    <a:latin typeface="Arial" pitchFamily="34" charset="0"/>
                  </a:rPr>
                  <a:t>.</a:t>
                </a:r>
              </a:p>
            </p:txBody>
          </p:sp>
          <p:sp>
            <p:nvSpPr>
              <p:cNvPr id="9230" name="Line 14"/>
              <p:cNvSpPr>
                <a:spLocks noChangeShapeType="1"/>
              </p:cNvSpPr>
              <p:nvPr/>
            </p:nvSpPr>
            <p:spPr bwMode="auto">
              <a:xfrm>
                <a:off x="2142" y="1182"/>
                <a:ext cx="240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685800" y="2743200"/>
            <a:ext cx="6629400" cy="2286000"/>
            <a:chOff x="432" y="1728"/>
            <a:chExt cx="4176" cy="1440"/>
          </a:xfrm>
        </p:grpSpPr>
        <p:sp>
          <p:nvSpPr>
            <p:cNvPr id="9231" name="Rectangle 15"/>
            <p:cNvSpPr>
              <a:spLocks noChangeArrowheads="1"/>
            </p:cNvSpPr>
            <p:nvPr/>
          </p:nvSpPr>
          <p:spPr bwMode="auto">
            <a:xfrm>
              <a:off x="432" y="2190"/>
              <a:ext cx="4176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latin typeface="Arial" pitchFamily="34" charset="0"/>
                </a:rPr>
                <a:t>Since </a:t>
              </a:r>
              <a:r>
                <a:rPr lang="en-US" i="1"/>
                <a:t>ML </a:t>
              </a:r>
              <a:r>
                <a:rPr lang="en-US"/>
                <a:t>= </a:t>
              </a:r>
              <a:r>
                <a:rPr lang="en-US" i="1"/>
                <a:t>MN</a:t>
              </a:r>
              <a:r>
                <a:rPr lang="en-US"/>
                <a:t>, </a:t>
              </a:r>
              <a:r>
                <a:rPr lang="en-US" i="1"/>
                <a:t>M</a:t>
              </a:r>
              <a:r>
                <a:rPr lang="en-US" b="1" i="1">
                  <a:latin typeface="Arial" pitchFamily="34" charset="0"/>
                </a:rPr>
                <a:t> </a:t>
              </a:r>
              <a:r>
                <a:rPr lang="en-US" b="1">
                  <a:latin typeface="Arial" pitchFamily="34" charset="0"/>
                </a:rPr>
                <a:t>is equidistant from </a:t>
              </a:r>
              <a:r>
                <a:rPr lang="en-US" i="1"/>
                <a:t>N</a:t>
              </a:r>
              <a:r>
                <a:rPr lang="en-US" b="1" i="1">
                  <a:latin typeface="Arial" pitchFamily="34" charset="0"/>
                </a:rPr>
                <a:t> </a:t>
              </a:r>
              <a:r>
                <a:rPr lang="en-US" b="1">
                  <a:latin typeface="Arial" pitchFamily="34" charset="0"/>
                </a:rPr>
                <a:t>and </a:t>
              </a:r>
              <a:r>
                <a:rPr lang="en-US" i="1"/>
                <a:t>L</a:t>
              </a:r>
              <a:r>
                <a:rPr lang="en-US" b="1">
                  <a:latin typeface="Arial" pitchFamily="34" charset="0"/>
                </a:rPr>
                <a:t>, so by the Converse of the Perpendicular Bisector Theorem </a:t>
              </a:r>
              <a:r>
                <a:rPr lang="en-US" i="1"/>
                <a:t>M</a:t>
              </a:r>
              <a:r>
                <a:rPr lang="en-US" b="1" i="1">
                  <a:latin typeface="Arial" pitchFamily="34" charset="0"/>
                </a:rPr>
                <a:t> </a:t>
              </a:r>
              <a:r>
                <a:rPr lang="en-US" b="1">
                  <a:latin typeface="Arial" pitchFamily="34" charset="0"/>
                </a:rPr>
                <a:t>is on the perpendicular bisector of  </a:t>
              </a:r>
              <a:r>
                <a:rPr lang="en-US" i="1"/>
                <a:t>NL</a:t>
              </a:r>
              <a:r>
                <a:rPr lang="en-US" b="1" i="1">
                  <a:latin typeface="Arial" pitchFamily="34" charset="0"/>
                </a:rPr>
                <a:t> </a:t>
              </a:r>
              <a:r>
                <a:rPr lang="en-US" b="1">
                  <a:latin typeface="Arial" pitchFamily="34" charset="0"/>
                </a:rPr>
                <a:t>which is </a:t>
              </a:r>
              <a:r>
                <a:rPr lang="en-US" i="1"/>
                <a:t>JK</a:t>
              </a:r>
              <a:r>
                <a:rPr lang="en-US"/>
                <a:t>.</a:t>
              </a:r>
            </a:p>
          </p:txBody>
        </p:sp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>
              <a:off x="2544" y="25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20"/>
            <p:cNvSpPr>
              <a:spLocks noChangeShapeType="1"/>
            </p:cNvSpPr>
            <p:nvPr/>
          </p:nvSpPr>
          <p:spPr bwMode="auto">
            <a:xfrm>
              <a:off x="3360" y="259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470" y="1728"/>
              <a:ext cx="763" cy="23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Arial" pitchFamily="34" charset="0"/>
                </a:rPr>
                <a:t>ANSWER</a:t>
              </a:r>
            </a:p>
          </p:txBody>
        </p:sp>
      </p:grpSp>
      <p:sp>
        <p:nvSpPr>
          <p:cNvPr id="21" name="Rectangle 20"/>
          <p:cNvSpPr/>
          <p:nvPr/>
        </p:nvSpPr>
        <p:spPr>
          <a:xfrm>
            <a:off x="304800" y="228600"/>
            <a:ext cx="27222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Example 5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/>
          </p:cNvSpPr>
          <p:nvPr>
            <p:ph type="body" sz="half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pitchFamily="34" charset="0"/>
              <a:buNone/>
            </a:pPr>
            <a:endParaRPr lang="en-US" dirty="0" smtClean="0">
              <a:latin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en-US" dirty="0" smtClean="0">
              <a:latin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dirty="0" smtClean="0">
                <a:latin typeface="Times New Roman" pitchFamily="18" charset="0"/>
              </a:rPr>
              <a:t>		KM is the perpendicular bisector of JL. Find JK and ML. </a:t>
            </a:r>
          </a:p>
          <a:p>
            <a:pPr>
              <a:buFont typeface="Arial" pitchFamily="34" charset="0"/>
              <a:buNone/>
            </a:pPr>
            <a:endParaRPr lang="en-US" dirty="0" smtClean="0">
              <a:latin typeface="Times New Roman" pitchFamily="18" charset="0"/>
            </a:endParaRP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2514600" y="2286000"/>
          <a:ext cx="3810000" cy="2738438"/>
        </p:xfrm>
        <a:graphic>
          <a:graphicData uri="http://schemas.openxmlformats.org/presentationml/2006/ole">
            <p:oleObj spid="_x0000_s22532" name="Picture" r:id="rId3" imgW="1762200" imgH="1266840" progId="Word.Picture.8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152400"/>
            <a:ext cx="27222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Example 6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pitchFamily="34" charset="0"/>
              <a:buNone/>
            </a:pPr>
            <a:endParaRPr lang="en-US" dirty="0" smtClean="0">
              <a:latin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en-US" dirty="0" smtClean="0">
              <a:latin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dirty="0" smtClean="0">
                <a:latin typeface="Times New Roman" pitchFamily="18" charset="0"/>
              </a:rPr>
              <a:t>	The perpendicular bisectors of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ABC meet at point G. Find GB. </a:t>
            </a:r>
          </a:p>
          <a:p>
            <a:pPr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752600"/>
            <a:ext cx="4204314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28600" y="0"/>
            <a:ext cx="27222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Example 7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7772400" cy="5257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perpendicular bisectors of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RST meet at point D. Find DR and DU. 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286000"/>
            <a:ext cx="4038600" cy="357692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" y="0"/>
            <a:ext cx="27222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Example 8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460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pitchFamily="34" charset="0"/>
              <a:buNone/>
            </a:pP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en-US" sz="3200" b="1" u="sng" dirty="0" smtClean="0">
              <a:latin typeface="Perpetua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en-US" sz="3200" b="1" u="sng" dirty="0" err="1" smtClean="0">
                <a:solidFill>
                  <a:srgbClr val="FF0000"/>
                </a:solidFill>
                <a:latin typeface="Perpetua" pitchFamily="18" charset="0"/>
                <a:cs typeface="Times New Roman" pitchFamily="18" charset="0"/>
              </a:rPr>
              <a:t>Circumcenter</a:t>
            </a:r>
            <a:endParaRPr lang="en-US" sz="3200" b="1" dirty="0" smtClean="0">
              <a:solidFill>
                <a:srgbClr val="FF0000"/>
              </a:solidFill>
              <a:latin typeface="Perpetua" pitchFamily="18" charset="0"/>
              <a:cs typeface="Times New Roman" pitchFamily="18" charset="0"/>
            </a:endParaRPr>
          </a:p>
          <a:p>
            <a:pPr lvl="1"/>
            <a:r>
              <a:rPr lang="en-US" sz="3200" dirty="0" smtClean="0">
                <a:latin typeface="Perpetua" pitchFamily="18" charset="0"/>
                <a:cs typeface="Times New Roman" pitchFamily="18" charset="0"/>
              </a:rPr>
              <a:t> Acute Triangle: </a:t>
            </a:r>
            <a:r>
              <a:rPr lang="en-US" sz="3200" dirty="0" err="1" smtClean="0">
                <a:latin typeface="Perpetua" pitchFamily="18" charset="0"/>
                <a:cs typeface="Times New Roman" pitchFamily="18" charset="0"/>
              </a:rPr>
              <a:t>Circumcenter</a:t>
            </a:r>
            <a:r>
              <a:rPr lang="en-US" sz="3200" dirty="0" smtClean="0">
                <a:latin typeface="Perpetua" pitchFamily="18" charset="0"/>
                <a:cs typeface="Times New Roman" pitchFamily="18" charset="0"/>
              </a:rPr>
              <a:t> is inside the triangle.</a:t>
            </a:r>
            <a:br>
              <a:rPr lang="en-US" sz="3200" dirty="0" smtClean="0">
                <a:latin typeface="Perpetua" pitchFamily="18" charset="0"/>
                <a:cs typeface="Times New Roman" pitchFamily="18" charset="0"/>
              </a:rPr>
            </a:br>
            <a:endParaRPr lang="en-US" sz="3200" dirty="0" smtClean="0">
              <a:latin typeface="Perpetua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None/>
            </a:pPr>
            <a:endParaRPr lang="en-US" sz="3200" dirty="0" smtClean="0">
              <a:latin typeface="Perpetua" pitchFamily="18" charset="0"/>
              <a:cs typeface="Times New Roman" pitchFamily="18" charset="0"/>
            </a:endParaRPr>
          </a:p>
          <a:p>
            <a:pPr lvl="1"/>
            <a:r>
              <a:rPr lang="en-US" sz="3200" dirty="0" smtClean="0">
                <a:latin typeface="Perpetua" pitchFamily="18" charset="0"/>
                <a:cs typeface="Times New Roman" pitchFamily="18" charset="0"/>
              </a:rPr>
              <a:t> Right Triangle: </a:t>
            </a:r>
            <a:r>
              <a:rPr lang="en-US" sz="3200" dirty="0" err="1" smtClean="0">
                <a:latin typeface="Perpetua" pitchFamily="18" charset="0"/>
                <a:cs typeface="Times New Roman" pitchFamily="18" charset="0"/>
              </a:rPr>
              <a:t>Circumcenter</a:t>
            </a:r>
            <a:r>
              <a:rPr lang="en-US" sz="3200" dirty="0" smtClean="0">
                <a:latin typeface="Perpetua" pitchFamily="18" charset="0"/>
                <a:cs typeface="Times New Roman" pitchFamily="18" charset="0"/>
              </a:rPr>
              <a:t> is on the triangle.</a:t>
            </a:r>
          </a:p>
          <a:p>
            <a:pPr lvl="1">
              <a:buNone/>
            </a:pPr>
            <a:endParaRPr lang="en-US" sz="3200" dirty="0" smtClean="0">
              <a:latin typeface="Perpetua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None/>
            </a:pPr>
            <a:endParaRPr lang="en-US" sz="3200" dirty="0" smtClean="0">
              <a:latin typeface="Perpetua" pitchFamily="18" charset="0"/>
              <a:cs typeface="Times New Roman" pitchFamily="18" charset="0"/>
            </a:endParaRPr>
          </a:p>
          <a:p>
            <a:pPr lvl="1"/>
            <a:r>
              <a:rPr lang="en-US" sz="3200" dirty="0" smtClean="0">
                <a:latin typeface="Perpetua" pitchFamily="18" charset="0"/>
                <a:cs typeface="Times New Roman" pitchFamily="18" charset="0"/>
              </a:rPr>
              <a:t> Obtuse Triangle: </a:t>
            </a:r>
            <a:r>
              <a:rPr lang="en-US" sz="3200" dirty="0" err="1" smtClean="0">
                <a:latin typeface="Perpetua" pitchFamily="18" charset="0"/>
                <a:cs typeface="Times New Roman" pitchFamily="18" charset="0"/>
              </a:rPr>
              <a:t>Circumcenter</a:t>
            </a:r>
            <a:r>
              <a:rPr lang="en-US" sz="3200" dirty="0" smtClean="0">
                <a:latin typeface="Perpetua" pitchFamily="18" charset="0"/>
                <a:cs typeface="Times New Roman" pitchFamily="18" charset="0"/>
              </a:rPr>
              <a:t> is outside the triangle.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0"/>
            <a:ext cx="42578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Additional Notes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Use properties of perpendicular bisectors 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dirty="0" smtClean="0"/>
              <a:t>Understand the point of concurrency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dirty="0" smtClean="0"/>
              <a:t>Locate the </a:t>
            </a:r>
            <a:r>
              <a:rPr lang="en-US" sz="3200" dirty="0" err="1" smtClean="0"/>
              <a:t>circumcenter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Vocabulary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9600" y="990600"/>
            <a:ext cx="78486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+mn-lt"/>
                <a:cs typeface="Times New Roman" pitchFamily="18" charset="0"/>
              </a:rPr>
              <a:t>A segment, ray, line or plane that is perpendicular to a segment at its midpoint is called a </a:t>
            </a:r>
            <a:r>
              <a:rPr lang="en-US" sz="4000" b="1" u="sng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perpendicular bisector</a:t>
            </a:r>
            <a:r>
              <a:rPr lang="en-US" sz="4000" dirty="0" smtClean="0">
                <a:latin typeface="+mn-lt"/>
                <a:cs typeface="Times New Roman" pitchFamily="18" charset="0"/>
              </a:rPr>
              <a:t>. </a:t>
            </a:r>
          </a:p>
          <a:p>
            <a:endParaRPr lang="en-US" sz="4000" dirty="0" smtClean="0">
              <a:latin typeface="+mn-lt"/>
              <a:cs typeface="Times New Roman" pitchFamily="18" charset="0"/>
            </a:endParaRPr>
          </a:p>
          <a:p>
            <a:r>
              <a:rPr lang="en-US" sz="4000" dirty="0" smtClean="0">
                <a:latin typeface="+mn-lt"/>
                <a:cs typeface="Times New Roman" pitchFamily="18" charset="0"/>
              </a:rPr>
              <a:t>A point is </a:t>
            </a:r>
            <a:r>
              <a:rPr lang="en-US" sz="4000" b="1" u="sng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equidistant</a:t>
            </a:r>
            <a:r>
              <a:rPr lang="en-US" sz="4000" dirty="0" smtClean="0">
                <a:latin typeface="+mn-lt"/>
                <a:cs typeface="Times New Roman" pitchFamily="18" charset="0"/>
              </a:rPr>
              <a:t> from two figures if the point is the same distance from each figure.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03200"/>
            <a:ext cx="8153400" cy="7112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Perpendicular Bisector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3844925" cy="42100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700" dirty="0"/>
              <a:t>A </a:t>
            </a:r>
            <a:r>
              <a:rPr lang="en-US" sz="2700" b="1" i="1" dirty="0">
                <a:solidFill>
                  <a:srgbClr val="FF0000"/>
                </a:solidFill>
                <a:cs typeface="Arial" charset="0"/>
              </a:rPr>
              <a:t>┴ bisector</a:t>
            </a:r>
            <a:r>
              <a:rPr lang="en-US" sz="27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700" b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700" dirty="0" smtClean="0">
                <a:cs typeface="Arial" charset="0"/>
              </a:rPr>
              <a:t>of </a:t>
            </a:r>
            <a:r>
              <a:rPr lang="en-US" sz="2700" dirty="0">
                <a:cs typeface="Arial" charset="0"/>
              </a:rPr>
              <a:t>a </a:t>
            </a:r>
            <a:r>
              <a:rPr lang="en-US" sz="2700" dirty="0">
                <a:cs typeface="Times New Roman" pitchFamily="18" charset="0"/>
              </a:rPr>
              <a:t>∆ </a:t>
            </a:r>
            <a:r>
              <a:rPr lang="en-US" sz="2700" dirty="0" smtClean="0">
                <a:cs typeface="Times New Roman" pitchFamily="18" charset="0"/>
              </a:rPr>
              <a:t>is a line, segment</a:t>
            </a:r>
            <a:r>
              <a:rPr lang="en-US" sz="2700" dirty="0">
                <a:cs typeface="Times New Roman" pitchFamily="18" charset="0"/>
              </a:rPr>
              <a:t>, or </a:t>
            </a:r>
            <a:r>
              <a:rPr lang="en-US" sz="2700" dirty="0" smtClean="0">
                <a:cs typeface="Times New Roman" pitchFamily="18" charset="0"/>
              </a:rPr>
              <a:t>ray </a:t>
            </a:r>
            <a:r>
              <a:rPr lang="en-US" sz="2700" dirty="0">
                <a:cs typeface="Times New Roman" pitchFamily="18" charset="0"/>
              </a:rPr>
              <a:t>that passes </a:t>
            </a:r>
            <a:r>
              <a:rPr lang="en-US" sz="2700" dirty="0" smtClean="0">
                <a:cs typeface="Times New Roman" pitchFamily="18" charset="0"/>
              </a:rPr>
              <a:t>through </a:t>
            </a:r>
            <a:r>
              <a:rPr lang="en-US" sz="2700" dirty="0">
                <a:cs typeface="Times New Roman" pitchFamily="18" charset="0"/>
              </a:rPr>
              <a:t>the </a:t>
            </a:r>
            <a:r>
              <a:rPr lang="en-US" sz="2700" dirty="0" smtClean="0">
                <a:cs typeface="Times New Roman" pitchFamily="18" charset="0"/>
              </a:rPr>
              <a:t>midpoint of </a:t>
            </a:r>
            <a:r>
              <a:rPr lang="en-US" sz="2700" dirty="0">
                <a:cs typeface="Times New Roman" pitchFamily="18" charset="0"/>
              </a:rPr>
              <a:t>one of the sides of </a:t>
            </a:r>
            <a:r>
              <a:rPr lang="en-US" sz="2700" dirty="0" smtClean="0">
                <a:cs typeface="Times New Roman" pitchFamily="18" charset="0"/>
              </a:rPr>
              <a:t>the </a:t>
            </a:r>
            <a:r>
              <a:rPr lang="en-US" sz="2700" dirty="0">
                <a:cs typeface="Times New Roman" pitchFamily="18" charset="0"/>
              </a:rPr>
              <a:t>∆ at a 90</a:t>
            </a:r>
            <a:r>
              <a:rPr lang="en-US" sz="2700" dirty="0">
                <a:cs typeface="Arial" charset="0"/>
              </a:rPr>
              <a:t>° </a:t>
            </a:r>
            <a:r>
              <a:rPr lang="en-US" sz="2400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.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/>
            </a:r>
            <a:b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</a:b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/>
            </a:r>
            <a:b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</a:b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  <a:sym typeface="Symbol" pitchFamily="18" charset="2"/>
            </a:endParaRP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733800" y="1447800"/>
            <a:ext cx="5167312" cy="5006975"/>
            <a:chOff x="2349" y="917"/>
            <a:chExt cx="3478" cy="3403"/>
          </a:xfrm>
        </p:grpSpPr>
        <p:sp>
          <p:nvSpPr>
            <p:cNvPr id="419848" name="AutoShape 8"/>
            <p:cNvSpPr>
              <a:spLocks noChangeAspect="1" noChangeArrowheads="1" noTextEdit="1"/>
            </p:cNvSpPr>
            <p:nvPr/>
          </p:nvSpPr>
          <p:spPr bwMode="auto">
            <a:xfrm>
              <a:off x="2349" y="926"/>
              <a:ext cx="3411" cy="3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850" name="Line 10"/>
            <p:cNvSpPr>
              <a:spLocks noChangeShapeType="1"/>
            </p:cNvSpPr>
            <p:nvPr/>
          </p:nvSpPr>
          <p:spPr bwMode="auto">
            <a:xfrm>
              <a:off x="3485" y="917"/>
              <a:ext cx="1" cy="3403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851" name="Line 11"/>
            <p:cNvSpPr>
              <a:spLocks noChangeShapeType="1"/>
            </p:cNvSpPr>
            <p:nvPr/>
          </p:nvSpPr>
          <p:spPr bwMode="auto">
            <a:xfrm flipH="1">
              <a:off x="3485" y="4252"/>
              <a:ext cx="34" cy="68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852" name="Line 12"/>
            <p:cNvSpPr>
              <a:spLocks noChangeShapeType="1"/>
            </p:cNvSpPr>
            <p:nvPr/>
          </p:nvSpPr>
          <p:spPr bwMode="auto">
            <a:xfrm>
              <a:off x="3455" y="4234"/>
              <a:ext cx="34" cy="68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853" name="Line 13"/>
            <p:cNvSpPr>
              <a:spLocks noChangeShapeType="1"/>
            </p:cNvSpPr>
            <p:nvPr/>
          </p:nvSpPr>
          <p:spPr bwMode="auto">
            <a:xfrm flipV="1">
              <a:off x="3455" y="935"/>
              <a:ext cx="34" cy="68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854" name="Line 14"/>
            <p:cNvSpPr>
              <a:spLocks noChangeShapeType="1"/>
            </p:cNvSpPr>
            <p:nvPr/>
          </p:nvSpPr>
          <p:spPr bwMode="auto">
            <a:xfrm flipH="1" flipV="1">
              <a:off x="3489" y="935"/>
              <a:ext cx="34" cy="68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855" name="Line 15"/>
            <p:cNvSpPr>
              <a:spLocks noChangeShapeType="1"/>
            </p:cNvSpPr>
            <p:nvPr/>
          </p:nvSpPr>
          <p:spPr bwMode="auto">
            <a:xfrm>
              <a:off x="2468" y="2239"/>
              <a:ext cx="2169" cy="1"/>
            </a:xfrm>
            <a:prstGeom prst="line">
              <a:avLst/>
            </a:prstGeom>
            <a:noFill/>
            <a:ln w="412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856" name="Line 16"/>
            <p:cNvSpPr>
              <a:spLocks noChangeShapeType="1"/>
            </p:cNvSpPr>
            <p:nvPr/>
          </p:nvSpPr>
          <p:spPr bwMode="auto">
            <a:xfrm>
              <a:off x="2928" y="2136"/>
              <a:ext cx="9" cy="205"/>
            </a:xfrm>
            <a:prstGeom prst="line">
              <a:avLst/>
            </a:prstGeom>
            <a:noFill/>
            <a:ln w="142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857" name="Line 17"/>
            <p:cNvSpPr>
              <a:spLocks noChangeShapeType="1"/>
            </p:cNvSpPr>
            <p:nvPr/>
          </p:nvSpPr>
          <p:spPr bwMode="auto">
            <a:xfrm>
              <a:off x="4033" y="2154"/>
              <a:ext cx="1" cy="213"/>
            </a:xfrm>
            <a:prstGeom prst="line">
              <a:avLst/>
            </a:prstGeom>
            <a:noFill/>
            <a:ln w="14288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858" name="Line 18"/>
            <p:cNvSpPr>
              <a:spLocks noChangeShapeType="1"/>
            </p:cNvSpPr>
            <p:nvPr/>
          </p:nvSpPr>
          <p:spPr bwMode="auto">
            <a:xfrm flipH="1">
              <a:off x="2468" y="1361"/>
              <a:ext cx="1021" cy="878"/>
            </a:xfrm>
            <a:prstGeom prst="line">
              <a:avLst/>
            </a:prstGeom>
            <a:noFill/>
            <a:ln w="4127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859" name="Line 19"/>
            <p:cNvSpPr>
              <a:spLocks noChangeShapeType="1"/>
            </p:cNvSpPr>
            <p:nvPr/>
          </p:nvSpPr>
          <p:spPr bwMode="auto">
            <a:xfrm>
              <a:off x="3489" y="1361"/>
              <a:ext cx="1148" cy="878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860" name="Line 20"/>
            <p:cNvSpPr>
              <a:spLocks noChangeShapeType="1"/>
            </p:cNvSpPr>
            <p:nvPr/>
          </p:nvSpPr>
          <p:spPr bwMode="auto">
            <a:xfrm>
              <a:off x="3489" y="2128"/>
              <a:ext cx="127" cy="1"/>
            </a:xfrm>
            <a:prstGeom prst="line">
              <a:avLst/>
            </a:prstGeom>
            <a:noFill/>
            <a:ln w="412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861" name="Line 21"/>
            <p:cNvSpPr>
              <a:spLocks noChangeShapeType="1"/>
            </p:cNvSpPr>
            <p:nvPr/>
          </p:nvSpPr>
          <p:spPr bwMode="auto">
            <a:xfrm>
              <a:off x="3616" y="2128"/>
              <a:ext cx="1" cy="111"/>
            </a:xfrm>
            <a:prstGeom prst="line">
              <a:avLst/>
            </a:prstGeom>
            <a:noFill/>
            <a:ln w="412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862" name="Rectangle 22"/>
            <p:cNvSpPr>
              <a:spLocks noChangeArrowheads="1"/>
            </p:cNvSpPr>
            <p:nvPr/>
          </p:nvSpPr>
          <p:spPr bwMode="auto">
            <a:xfrm>
              <a:off x="4943" y="2179"/>
              <a:ext cx="426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b="1">
                  <a:latin typeface="Arial" charset="0"/>
                </a:rPr>
                <a:t>Side AB</a:t>
              </a:r>
              <a:endParaRPr lang="en-US" b="1"/>
            </a:p>
          </p:txBody>
        </p:sp>
        <p:sp>
          <p:nvSpPr>
            <p:cNvPr id="419863" name="Rectangle 23"/>
            <p:cNvSpPr>
              <a:spLocks noChangeArrowheads="1"/>
            </p:cNvSpPr>
            <p:nvPr/>
          </p:nvSpPr>
          <p:spPr bwMode="auto">
            <a:xfrm>
              <a:off x="3616" y="2589"/>
              <a:ext cx="2211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b="1" dirty="0">
                  <a:latin typeface="Arial" charset="0"/>
                </a:rPr>
                <a:t>perpendicular bisector</a:t>
              </a:r>
              <a:endParaRPr lang="en-US" sz="2400" b="1" dirty="0"/>
            </a:p>
          </p:txBody>
        </p:sp>
        <p:sp>
          <p:nvSpPr>
            <p:cNvPr id="419864" name="Oval 24"/>
            <p:cNvSpPr>
              <a:spLocks noChangeArrowheads="1"/>
            </p:cNvSpPr>
            <p:nvPr/>
          </p:nvSpPr>
          <p:spPr bwMode="auto">
            <a:xfrm>
              <a:off x="3472" y="2222"/>
              <a:ext cx="42" cy="43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865" name="Rectangle 25"/>
            <p:cNvSpPr>
              <a:spLocks noChangeArrowheads="1"/>
            </p:cNvSpPr>
            <p:nvPr/>
          </p:nvSpPr>
          <p:spPr bwMode="auto">
            <a:xfrm>
              <a:off x="3557" y="2282"/>
              <a:ext cx="107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b="1">
                  <a:latin typeface="Arial" charset="0"/>
                </a:rPr>
                <a:t>P</a:t>
              </a:r>
              <a:endParaRPr lang="en-US" b="1"/>
            </a:p>
          </p:txBody>
        </p:sp>
        <p:sp>
          <p:nvSpPr>
            <p:cNvPr id="419866" name="Oval 26"/>
            <p:cNvSpPr>
              <a:spLocks noChangeArrowheads="1"/>
            </p:cNvSpPr>
            <p:nvPr/>
          </p:nvSpPr>
          <p:spPr bwMode="auto">
            <a:xfrm>
              <a:off x="2451" y="2222"/>
              <a:ext cx="43" cy="43"/>
            </a:xfrm>
            <a:prstGeom prst="ellipse">
              <a:avLst/>
            </a:prstGeom>
            <a:solidFill>
              <a:srgbClr val="0000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867" name="Rectangle 27"/>
            <p:cNvSpPr>
              <a:spLocks noChangeArrowheads="1"/>
            </p:cNvSpPr>
            <p:nvPr/>
          </p:nvSpPr>
          <p:spPr bwMode="auto">
            <a:xfrm>
              <a:off x="2536" y="2282"/>
              <a:ext cx="118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b="1">
                  <a:latin typeface="Arial" charset="0"/>
                </a:rPr>
                <a:t>A</a:t>
              </a:r>
              <a:endParaRPr lang="en-US" b="1"/>
            </a:p>
          </p:txBody>
        </p:sp>
        <p:sp>
          <p:nvSpPr>
            <p:cNvPr id="419868" name="Oval 28"/>
            <p:cNvSpPr>
              <a:spLocks noChangeArrowheads="1"/>
            </p:cNvSpPr>
            <p:nvPr/>
          </p:nvSpPr>
          <p:spPr bwMode="auto">
            <a:xfrm>
              <a:off x="4620" y="2222"/>
              <a:ext cx="43" cy="43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869" name="Rectangle 29"/>
            <p:cNvSpPr>
              <a:spLocks noChangeArrowheads="1"/>
            </p:cNvSpPr>
            <p:nvPr/>
          </p:nvSpPr>
          <p:spPr bwMode="auto">
            <a:xfrm>
              <a:off x="4705" y="2282"/>
              <a:ext cx="118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b="1">
                  <a:latin typeface="Arial" charset="0"/>
                </a:rPr>
                <a:t>B</a:t>
              </a:r>
              <a:endParaRPr lang="en-US" b="1"/>
            </a:p>
          </p:txBody>
        </p:sp>
        <p:sp>
          <p:nvSpPr>
            <p:cNvPr id="419870" name="Oval 30"/>
            <p:cNvSpPr>
              <a:spLocks noChangeArrowheads="1"/>
            </p:cNvSpPr>
            <p:nvPr/>
          </p:nvSpPr>
          <p:spPr bwMode="auto">
            <a:xfrm>
              <a:off x="3472" y="1344"/>
              <a:ext cx="42" cy="42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871" name="Rectangle 31"/>
            <p:cNvSpPr>
              <a:spLocks noChangeArrowheads="1"/>
            </p:cNvSpPr>
            <p:nvPr/>
          </p:nvSpPr>
          <p:spPr bwMode="auto">
            <a:xfrm>
              <a:off x="3582" y="1192"/>
              <a:ext cx="118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b="1">
                  <a:latin typeface="Arial" charset="0"/>
                </a:rPr>
                <a:t>C</a:t>
              </a:r>
              <a:endParaRPr lang="en-US" b="1"/>
            </a:p>
          </p:txBody>
        </p:sp>
      </p:grpSp>
      <p:sp>
        <p:nvSpPr>
          <p:cNvPr id="419873" name="Line 33"/>
          <p:cNvSpPr>
            <a:spLocks noChangeShapeType="1"/>
          </p:cNvSpPr>
          <p:nvPr/>
        </p:nvSpPr>
        <p:spPr bwMode="auto">
          <a:xfrm flipH="1">
            <a:off x="5454650" y="3929063"/>
            <a:ext cx="3460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9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772400" cy="792162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┴ Bisector Theorems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8001000" cy="4572000"/>
          </a:xfrm>
        </p:spPr>
        <p:txBody>
          <a:bodyPr/>
          <a:lstStyle/>
          <a:p>
            <a:r>
              <a:rPr lang="en-US" sz="3200" b="1" u="sng" dirty="0"/>
              <a:t>Theorem </a:t>
            </a:r>
            <a:r>
              <a:rPr lang="en-US" sz="3200" b="1" u="sng" dirty="0" smtClean="0"/>
              <a:t>5.2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  <a:cs typeface="Arial" charset="0"/>
              </a:rPr>
              <a:t>┴ Bisector Theorem)</a:t>
            </a:r>
            <a:r>
              <a:rPr lang="en-US" sz="3200" dirty="0" smtClean="0">
                <a:cs typeface="Arial" charset="0"/>
              </a:rPr>
              <a:t/>
            </a:r>
            <a:br>
              <a:rPr lang="en-US" sz="3200" dirty="0" smtClean="0">
                <a:cs typeface="Arial" charset="0"/>
              </a:rPr>
            </a:br>
            <a:r>
              <a:rPr lang="en-US" sz="3200" dirty="0" smtClean="0">
                <a:cs typeface="Arial" charset="0"/>
              </a:rPr>
              <a:t>	</a:t>
            </a:r>
            <a:r>
              <a:rPr lang="en-US" sz="3200" dirty="0" smtClean="0"/>
              <a:t> </a:t>
            </a:r>
            <a:r>
              <a:rPr lang="en-US" sz="3200" dirty="0"/>
              <a:t>Any point on the </a:t>
            </a:r>
            <a:r>
              <a:rPr lang="en-US" sz="3200" dirty="0">
                <a:cs typeface="Arial" charset="0"/>
              </a:rPr>
              <a:t>┴ bisector of a segment is </a:t>
            </a:r>
            <a:r>
              <a:rPr lang="en-US" sz="3200" dirty="0" smtClean="0">
                <a:cs typeface="Arial" charset="0"/>
              </a:rPr>
              <a:t>	equidistant </a:t>
            </a:r>
            <a:r>
              <a:rPr lang="en-US" sz="3200" dirty="0">
                <a:cs typeface="Arial" charset="0"/>
              </a:rPr>
              <a:t>from the endpoints of the </a:t>
            </a:r>
            <a:r>
              <a:rPr lang="en-US" sz="3200" dirty="0" smtClean="0">
                <a:cs typeface="Arial" charset="0"/>
              </a:rPr>
              <a:t>	segment</a:t>
            </a:r>
            <a:r>
              <a:rPr lang="en-US" sz="3200" dirty="0">
                <a:cs typeface="Arial" charset="0"/>
              </a:rPr>
              <a:t>.</a:t>
            </a:r>
            <a:r>
              <a:rPr lang="en-US" dirty="0">
                <a:cs typeface="Arial" charset="0"/>
              </a:rPr>
              <a:t/>
            </a:r>
            <a:br>
              <a:rPr lang="en-US" dirty="0">
                <a:cs typeface="Arial" charset="0"/>
              </a:rPr>
            </a:br>
            <a:endParaRPr lang="en-US" dirty="0">
              <a:cs typeface="Arial" charset="0"/>
            </a:endParaRPr>
          </a:p>
          <a:p>
            <a:r>
              <a:rPr lang="en-US" sz="3200" b="1" u="sng" dirty="0">
                <a:cs typeface="Arial" charset="0"/>
              </a:rPr>
              <a:t>Theorem </a:t>
            </a:r>
            <a:r>
              <a:rPr lang="en-US" sz="3200" b="1" u="sng" dirty="0" smtClean="0">
                <a:cs typeface="Arial" charset="0"/>
              </a:rPr>
              <a:t>5.3</a:t>
            </a:r>
            <a:r>
              <a:rPr lang="en-US" sz="3200" dirty="0" smtClean="0">
                <a:cs typeface="Arial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(Converse </a:t>
            </a:r>
            <a:r>
              <a:rPr lang="en-US" sz="3200" b="1" dirty="0" smtClean="0">
                <a:solidFill>
                  <a:srgbClr val="FF0000"/>
                </a:solidFill>
                <a:cs typeface="Arial" charset="0"/>
              </a:rPr>
              <a:t>┴ Bisector Theorem)</a:t>
            </a:r>
            <a:endParaRPr lang="en-US" sz="3200" dirty="0" smtClean="0">
              <a:cs typeface="Arial" charset="0"/>
            </a:endParaRPr>
          </a:p>
          <a:p>
            <a:pPr lvl="1">
              <a:buNone/>
            </a:pPr>
            <a:r>
              <a:rPr lang="en-US" sz="3000" dirty="0" smtClean="0">
                <a:cs typeface="Arial" charset="0"/>
              </a:rPr>
              <a:t>		 </a:t>
            </a:r>
            <a:r>
              <a:rPr lang="en-US" sz="3000" dirty="0">
                <a:cs typeface="Arial" charset="0"/>
              </a:rPr>
              <a:t>Any point equidistant from the endpoints of a </a:t>
            </a:r>
            <a:r>
              <a:rPr lang="en-US" sz="3000" dirty="0" smtClean="0">
                <a:cs typeface="Arial" charset="0"/>
              </a:rPr>
              <a:t>	segment </a:t>
            </a:r>
            <a:r>
              <a:rPr lang="en-US" sz="3000" dirty="0">
                <a:cs typeface="Arial" charset="0"/>
              </a:rPr>
              <a:t>lies on the ┴ bisector of the segment.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9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9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9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29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9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9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29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9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9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382000" cy="63976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┴ Bisector Theorems (continued)</a:t>
            </a:r>
          </a:p>
        </p:txBody>
      </p:sp>
      <p:sp>
        <p:nvSpPr>
          <p:cNvPr id="430084" name="AutoShape 4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533400" y="1828800"/>
            <a:ext cx="3314700" cy="2514600"/>
          </a:xfrm>
          <a:noFill/>
          <a:ln/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en-US" dirty="0"/>
          </a:p>
          <a:p>
            <a:pPr marL="0" indent="0">
              <a:buFont typeface="Wingdings" pitchFamily="2" charset="2"/>
              <a:buNone/>
            </a:pPr>
            <a:r>
              <a:rPr lang="en-US" dirty="0"/>
              <a:t>Basically, if CP is the perpendicular bisector of AB, </a:t>
            </a:r>
            <a:r>
              <a:rPr lang="en-US" dirty="0" smtClean="0"/>
              <a:t>then…</a:t>
            </a:r>
            <a:endParaRPr lang="en-US" dirty="0"/>
          </a:p>
          <a:p>
            <a:pPr marL="0" indent="0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30086" name="AutoShape 6"/>
          <p:cNvSpPr>
            <a:spLocks noChangeAspect="1" noChangeArrowheads="1" noTextEdit="1"/>
          </p:cNvSpPr>
          <p:nvPr/>
        </p:nvSpPr>
        <p:spPr bwMode="auto">
          <a:xfrm>
            <a:off x="4114800" y="1482352"/>
            <a:ext cx="5029200" cy="4636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087" name="Line 7"/>
          <p:cNvSpPr>
            <a:spLocks noChangeShapeType="1"/>
          </p:cNvSpPr>
          <p:nvPr/>
        </p:nvSpPr>
        <p:spPr bwMode="auto">
          <a:xfrm>
            <a:off x="5789726" y="1470025"/>
            <a:ext cx="1474" cy="46609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088" name="Line 8"/>
          <p:cNvSpPr>
            <a:spLocks noChangeShapeType="1"/>
          </p:cNvSpPr>
          <p:nvPr/>
        </p:nvSpPr>
        <p:spPr bwMode="auto">
          <a:xfrm flipH="1">
            <a:off x="5789726" y="6037789"/>
            <a:ext cx="50130" cy="93136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089" name="Line 9"/>
          <p:cNvSpPr>
            <a:spLocks noChangeShapeType="1"/>
          </p:cNvSpPr>
          <p:nvPr/>
        </p:nvSpPr>
        <p:spPr bwMode="auto">
          <a:xfrm>
            <a:off x="5745493" y="6013136"/>
            <a:ext cx="50130" cy="93136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090" name="Line 10"/>
          <p:cNvSpPr>
            <a:spLocks noChangeShapeType="1"/>
          </p:cNvSpPr>
          <p:nvPr/>
        </p:nvSpPr>
        <p:spPr bwMode="auto">
          <a:xfrm flipV="1">
            <a:off x="5745493" y="1494679"/>
            <a:ext cx="50130" cy="93136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091" name="Line 11"/>
          <p:cNvSpPr>
            <a:spLocks noChangeShapeType="1"/>
          </p:cNvSpPr>
          <p:nvPr/>
        </p:nvSpPr>
        <p:spPr bwMode="auto">
          <a:xfrm flipH="1" flipV="1">
            <a:off x="5795623" y="1494679"/>
            <a:ext cx="50130" cy="93136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092" name="Line 12"/>
          <p:cNvSpPr>
            <a:spLocks noChangeShapeType="1"/>
          </p:cNvSpPr>
          <p:nvPr/>
        </p:nvSpPr>
        <p:spPr bwMode="auto">
          <a:xfrm>
            <a:off x="4290254" y="3280695"/>
            <a:ext cx="3197987" cy="1370"/>
          </a:xfrm>
          <a:prstGeom prst="line">
            <a:avLst/>
          </a:prstGeom>
          <a:noFill/>
          <a:ln w="412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093" name="Line 13"/>
          <p:cNvSpPr>
            <a:spLocks noChangeShapeType="1"/>
          </p:cNvSpPr>
          <p:nvPr/>
        </p:nvSpPr>
        <p:spPr bwMode="auto">
          <a:xfrm>
            <a:off x="4968481" y="3139622"/>
            <a:ext cx="13270" cy="280777"/>
          </a:xfrm>
          <a:prstGeom prst="line">
            <a:avLst/>
          </a:prstGeom>
          <a:noFill/>
          <a:ln w="142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094" name="Line 14"/>
          <p:cNvSpPr>
            <a:spLocks noChangeShapeType="1"/>
          </p:cNvSpPr>
          <p:nvPr/>
        </p:nvSpPr>
        <p:spPr bwMode="auto">
          <a:xfrm>
            <a:off x="6597700" y="3164275"/>
            <a:ext cx="1474" cy="291734"/>
          </a:xfrm>
          <a:prstGeom prst="line">
            <a:avLst/>
          </a:prstGeom>
          <a:noFill/>
          <a:ln w="1428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095" name="Line 15"/>
          <p:cNvSpPr>
            <a:spLocks noChangeShapeType="1"/>
          </p:cNvSpPr>
          <p:nvPr/>
        </p:nvSpPr>
        <p:spPr bwMode="auto">
          <a:xfrm flipH="1">
            <a:off x="4290254" y="2078147"/>
            <a:ext cx="1505369" cy="1202548"/>
          </a:xfrm>
          <a:prstGeom prst="line">
            <a:avLst/>
          </a:prstGeom>
          <a:noFill/>
          <a:ln w="412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096" name="Line 16"/>
          <p:cNvSpPr>
            <a:spLocks noChangeShapeType="1"/>
          </p:cNvSpPr>
          <p:nvPr/>
        </p:nvSpPr>
        <p:spPr bwMode="auto">
          <a:xfrm>
            <a:off x="5795623" y="2078147"/>
            <a:ext cx="1692618" cy="1202548"/>
          </a:xfrm>
          <a:prstGeom prst="line">
            <a:avLst/>
          </a:prstGeom>
          <a:noFill/>
          <a:ln w="412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097" name="Line 17"/>
          <p:cNvSpPr>
            <a:spLocks noChangeShapeType="1"/>
          </p:cNvSpPr>
          <p:nvPr/>
        </p:nvSpPr>
        <p:spPr bwMode="auto">
          <a:xfrm>
            <a:off x="5795623" y="3128664"/>
            <a:ext cx="187250" cy="137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098" name="Line 18"/>
          <p:cNvSpPr>
            <a:spLocks noChangeShapeType="1"/>
          </p:cNvSpPr>
          <p:nvPr/>
        </p:nvSpPr>
        <p:spPr bwMode="auto">
          <a:xfrm>
            <a:off x="5982873" y="3128664"/>
            <a:ext cx="1474" cy="152031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099" name="Rectangle 19"/>
          <p:cNvSpPr>
            <a:spLocks noChangeArrowheads="1"/>
          </p:cNvSpPr>
          <p:nvPr/>
        </p:nvSpPr>
        <p:spPr bwMode="auto">
          <a:xfrm>
            <a:off x="7939410" y="3198516"/>
            <a:ext cx="632520" cy="1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latin typeface="Arial" charset="0"/>
              </a:rPr>
              <a:t>Side AB</a:t>
            </a:r>
            <a:endParaRPr lang="en-US" b="1"/>
          </a:p>
        </p:txBody>
      </p:sp>
      <p:sp>
        <p:nvSpPr>
          <p:cNvPr id="430100" name="Rectangle 20"/>
          <p:cNvSpPr>
            <a:spLocks noChangeArrowheads="1"/>
          </p:cNvSpPr>
          <p:nvPr/>
        </p:nvSpPr>
        <p:spPr bwMode="auto">
          <a:xfrm>
            <a:off x="5867400" y="3761440"/>
            <a:ext cx="3240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CP is perpendicular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bisector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30101" name="Oval 21"/>
          <p:cNvSpPr>
            <a:spLocks noChangeArrowheads="1"/>
          </p:cNvSpPr>
          <p:nvPr/>
        </p:nvSpPr>
        <p:spPr bwMode="auto">
          <a:xfrm>
            <a:off x="5770558" y="3257411"/>
            <a:ext cx="61925" cy="5889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02" name="Rectangle 22"/>
          <p:cNvSpPr>
            <a:spLocks noChangeArrowheads="1"/>
          </p:cNvSpPr>
          <p:nvPr/>
        </p:nvSpPr>
        <p:spPr bwMode="auto">
          <a:xfrm>
            <a:off x="5895883" y="3339590"/>
            <a:ext cx="160710" cy="288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latin typeface="Arial" charset="0"/>
              </a:rPr>
              <a:t>P</a:t>
            </a:r>
            <a:endParaRPr lang="en-US" b="1"/>
          </a:p>
        </p:txBody>
      </p:sp>
      <p:sp>
        <p:nvSpPr>
          <p:cNvPr id="430103" name="Oval 23"/>
          <p:cNvSpPr>
            <a:spLocks noChangeArrowheads="1"/>
          </p:cNvSpPr>
          <p:nvPr/>
        </p:nvSpPr>
        <p:spPr bwMode="auto">
          <a:xfrm>
            <a:off x="4265189" y="3257411"/>
            <a:ext cx="63399" cy="58895"/>
          </a:xfrm>
          <a:prstGeom prst="ellipse">
            <a:avLst/>
          </a:prstGeom>
          <a:solidFill>
            <a:srgbClr val="0000FF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04" name="Rectangle 24"/>
          <p:cNvSpPr>
            <a:spLocks noChangeArrowheads="1"/>
          </p:cNvSpPr>
          <p:nvPr/>
        </p:nvSpPr>
        <p:spPr bwMode="auto">
          <a:xfrm>
            <a:off x="4390514" y="3339590"/>
            <a:ext cx="175454" cy="288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latin typeface="Arial" charset="0"/>
              </a:rPr>
              <a:t>A</a:t>
            </a:r>
            <a:endParaRPr lang="en-US" b="1"/>
          </a:p>
        </p:txBody>
      </p:sp>
      <p:sp>
        <p:nvSpPr>
          <p:cNvPr id="430105" name="Oval 25"/>
          <p:cNvSpPr>
            <a:spLocks noChangeArrowheads="1"/>
          </p:cNvSpPr>
          <p:nvPr/>
        </p:nvSpPr>
        <p:spPr bwMode="auto">
          <a:xfrm>
            <a:off x="7463177" y="3257411"/>
            <a:ext cx="63399" cy="5889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06" name="Rectangle 26"/>
          <p:cNvSpPr>
            <a:spLocks noChangeArrowheads="1"/>
          </p:cNvSpPr>
          <p:nvPr/>
        </p:nvSpPr>
        <p:spPr bwMode="auto">
          <a:xfrm>
            <a:off x="7588501" y="3339590"/>
            <a:ext cx="173980" cy="288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latin typeface="Arial" charset="0"/>
              </a:rPr>
              <a:t>B</a:t>
            </a:r>
            <a:endParaRPr lang="en-US" b="1"/>
          </a:p>
        </p:txBody>
      </p:sp>
      <p:sp>
        <p:nvSpPr>
          <p:cNvPr id="430107" name="Oval 27"/>
          <p:cNvSpPr>
            <a:spLocks noChangeArrowheads="1"/>
          </p:cNvSpPr>
          <p:nvPr/>
        </p:nvSpPr>
        <p:spPr bwMode="auto">
          <a:xfrm>
            <a:off x="5770558" y="2054863"/>
            <a:ext cx="61925" cy="575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08" name="Rectangle 28"/>
          <p:cNvSpPr>
            <a:spLocks noChangeArrowheads="1"/>
          </p:cNvSpPr>
          <p:nvPr/>
        </p:nvSpPr>
        <p:spPr bwMode="auto">
          <a:xfrm>
            <a:off x="5932743" y="1846677"/>
            <a:ext cx="173980" cy="288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 b="1">
                <a:latin typeface="Arial" charset="0"/>
              </a:rPr>
              <a:t>C</a:t>
            </a:r>
            <a:endParaRPr lang="en-US" b="1"/>
          </a:p>
        </p:txBody>
      </p:sp>
      <p:sp>
        <p:nvSpPr>
          <p:cNvPr id="30" name="TextBox 29"/>
          <p:cNvSpPr txBox="1"/>
          <p:nvPr/>
        </p:nvSpPr>
        <p:spPr>
          <a:xfrm>
            <a:off x="1257300" y="4762500"/>
            <a:ext cx="2095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 </a:t>
            </a:r>
            <a:r>
              <a:rPr lang="en-US" sz="3200" dirty="0" smtClean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≅</a:t>
            </a:r>
            <a:r>
              <a:rPr lang="en-US" sz="3200" dirty="0" smtClean="0"/>
              <a:t> CB.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30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30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30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30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0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0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0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30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95" grpId="0" animBg="1"/>
      <p:bldP spid="430096" grpId="0" animBg="1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More Vocabulary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r>
              <a:rPr lang="en-US" sz="3200" dirty="0" smtClean="0">
                <a:latin typeface="Perpetua" pitchFamily="18" charset="0"/>
                <a:cs typeface="Times New Roman" pitchFamily="18" charset="0"/>
              </a:rPr>
              <a:t>When three or more lines, rays, or segments intersect in the same point, they are called </a:t>
            </a:r>
            <a:r>
              <a:rPr lang="en-US" sz="3200" b="1" u="sng" dirty="0" smtClean="0">
                <a:solidFill>
                  <a:srgbClr val="FF0000"/>
                </a:solidFill>
                <a:latin typeface="Perpetua" pitchFamily="18" charset="0"/>
                <a:cs typeface="Times New Roman" pitchFamily="18" charset="0"/>
              </a:rPr>
              <a:t>concurrent</a:t>
            </a:r>
            <a:r>
              <a:rPr lang="en-US" sz="3200" dirty="0" smtClean="0">
                <a:latin typeface="Perpetua" pitchFamily="18" charset="0"/>
                <a:cs typeface="Times New Roman" pitchFamily="18" charset="0"/>
              </a:rPr>
              <a:t> lines, rays, or segments. </a:t>
            </a:r>
          </a:p>
          <a:p>
            <a:endParaRPr lang="en-US" sz="3200" dirty="0" smtClean="0">
              <a:latin typeface="Perpetua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Perpetua" pitchFamily="18" charset="0"/>
                <a:cs typeface="Times New Roman" pitchFamily="18" charset="0"/>
              </a:rPr>
              <a:t>The point of intersection of the lines, rays, or segments is called the </a:t>
            </a:r>
            <a:r>
              <a:rPr lang="en-US" sz="3200" b="1" u="sng" dirty="0" smtClean="0">
                <a:solidFill>
                  <a:srgbClr val="FF0000"/>
                </a:solidFill>
                <a:latin typeface="Perpetua" pitchFamily="18" charset="0"/>
                <a:cs typeface="Times New Roman" pitchFamily="18" charset="0"/>
              </a:rPr>
              <a:t>point of concurrency</a:t>
            </a:r>
            <a:r>
              <a:rPr lang="en-US" sz="3200" dirty="0" smtClean="0">
                <a:latin typeface="Perpetua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3" y="203200"/>
            <a:ext cx="8678862" cy="7112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┴ Bisector Theorems (continued)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Since there are three sides in a </a:t>
            </a:r>
            <a:r>
              <a:rPr lang="en-US" sz="3200" dirty="0">
                <a:cs typeface="Times New Roman" pitchFamily="18" charset="0"/>
              </a:rPr>
              <a:t>∆, then there are three </a:t>
            </a:r>
            <a:r>
              <a:rPr lang="en-US" sz="3200" dirty="0">
                <a:cs typeface="Arial" charset="0"/>
              </a:rPr>
              <a:t>┴ Bisectors in a </a:t>
            </a:r>
            <a:r>
              <a:rPr lang="en-US" sz="3200" dirty="0">
                <a:cs typeface="Times New Roman" pitchFamily="18" charset="0"/>
              </a:rPr>
              <a:t>∆.</a:t>
            </a:r>
            <a:r>
              <a:rPr lang="en-US" sz="2700" dirty="0">
                <a:cs typeface="Times New Roman" pitchFamily="18" charset="0"/>
              </a:rPr>
              <a:t/>
            </a:r>
            <a:br>
              <a:rPr lang="en-US" sz="2700" dirty="0">
                <a:cs typeface="Times New Roman" pitchFamily="18" charset="0"/>
              </a:rPr>
            </a:br>
            <a:endParaRPr lang="en-US" sz="2700" dirty="0">
              <a:cs typeface="Times New Roman" pitchFamily="18" charset="0"/>
            </a:endParaRPr>
          </a:p>
          <a:p>
            <a:r>
              <a:rPr lang="en-US" sz="3200" dirty="0">
                <a:cs typeface="Times New Roman" pitchFamily="18" charset="0"/>
              </a:rPr>
              <a:t>These three </a:t>
            </a:r>
            <a:r>
              <a:rPr lang="en-US" sz="3200" dirty="0">
                <a:cs typeface="Arial" charset="0"/>
              </a:rPr>
              <a:t>┴ bisectors in a </a:t>
            </a:r>
            <a:r>
              <a:rPr lang="en-US" sz="3200" dirty="0">
                <a:cs typeface="Times New Roman" pitchFamily="18" charset="0"/>
              </a:rPr>
              <a:t>∆ </a:t>
            </a:r>
            <a:r>
              <a:rPr lang="en-US" sz="3200" dirty="0">
                <a:cs typeface="Arial" charset="0"/>
              </a:rPr>
              <a:t>intersect at a common point called </a:t>
            </a:r>
            <a:r>
              <a:rPr lang="en-US" sz="3200" dirty="0" smtClean="0">
                <a:cs typeface="Arial" charset="0"/>
              </a:rPr>
              <a:t/>
            </a:r>
            <a:br>
              <a:rPr lang="en-US" sz="3200" dirty="0" smtClean="0">
                <a:cs typeface="Arial" charset="0"/>
              </a:rPr>
            </a:br>
            <a:r>
              <a:rPr lang="en-US" sz="3200" dirty="0" smtClean="0">
                <a:cs typeface="Arial" charset="0"/>
              </a:rPr>
              <a:t>the </a:t>
            </a:r>
            <a:r>
              <a:rPr lang="en-US" sz="3200" b="1" i="1" dirty="0" err="1">
                <a:solidFill>
                  <a:srgbClr val="FF0000"/>
                </a:solidFill>
                <a:cs typeface="Arial" charset="0"/>
              </a:rPr>
              <a:t>circumcenter</a:t>
            </a:r>
            <a:r>
              <a:rPr lang="en-US" sz="3200" dirty="0">
                <a:solidFill>
                  <a:srgbClr val="FF0000"/>
                </a:solidFill>
                <a:cs typeface="Arial" charset="0"/>
              </a:rPr>
              <a:t>. </a:t>
            </a:r>
            <a:endParaRPr lang="en-US" sz="3200" dirty="0">
              <a:solidFill>
                <a:srgbClr val="FF0000"/>
              </a:solidFill>
              <a:cs typeface="Times New Roman" pitchFamily="18" charset="0"/>
            </a:endParaRPr>
          </a:p>
          <a:p>
            <a:endParaRPr lang="en-US" sz="2700" dirty="0">
              <a:cs typeface="Times New Roman" pitchFamily="18" charset="0"/>
            </a:endParaRPr>
          </a:p>
        </p:txBody>
      </p:sp>
      <p:pic>
        <p:nvPicPr>
          <p:cNvPr id="431108" name="Picture 4" descr="ccent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08588" y="2641600"/>
            <a:ext cx="2954337" cy="2413000"/>
          </a:xfrm>
          <a:noFill/>
          <a:ln/>
        </p:spPr>
      </p:pic>
      <p:sp>
        <p:nvSpPr>
          <p:cNvPr id="431110" name="Line 6"/>
          <p:cNvSpPr>
            <a:spLocks noChangeShapeType="1"/>
          </p:cNvSpPr>
          <p:nvPr/>
        </p:nvSpPr>
        <p:spPr bwMode="auto">
          <a:xfrm flipV="1">
            <a:off x="3581399" y="4005262"/>
            <a:ext cx="2949575" cy="13287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1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1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203200"/>
            <a:ext cx="8794750" cy="711200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Circumcenter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Theorem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066800"/>
            <a:ext cx="8301038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b="1" dirty="0"/>
              <a:t>Theorem </a:t>
            </a:r>
            <a:r>
              <a:rPr lang="en-US" sz="3200" b="1" dirty="0" smtClean="0"/>
              <a:t>5.4 </a:t>
            </a:r>
            <a:r>
              <a:rPr lang="en-US" sz="3200" b="1" i="1" dirty="0">
                <a:solidFill>
                  <a:srgbClr val="FF0000"/>
                </a:solidFill>
              </a:rPr>
              <a:t>(</a:t>
            </a:r>
            <a:r>
              <a:rPr lang="en-US" sz="3200" b="1" i="1" dirty="0" err="1">
                <a:solidFill>
                  <a:srgbClr val="FF0000"/>
                </a:solidFill>
              </a:rPr>
              <a:t>Circumcenter</a:t>
            </a:r>
            <a:r>
              <a:rPr lang="en-US" sz="3200" b="1" i="1" dirty="0">
                <a:solidFill>
                  <a:srgbClr val="FF0000"/>
                </a:solidFill>
              </a:rPr>
              <a:t> Theorem)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EB55"/>
                </a:solidFill>
              </a:rPr>
              <a:t/>
            </a:r>
            <a:br>
              <a:rPr lang="en-US" sz="3200" b="1" dirty="0">
                <a:solidFill>
                  <a:srgbClr val="FFEB55"/>
                </a:solidFill>
              </a:rPr>
            </a:br>
            <a:r>
              <a:rPr lang="en-US" sz="3200" b="1" dirty="0" smtClean="0">
                <a:solidFill>
                  <a:srgbClr val="FFEB55"/>
                </a:solidFill>
              </a:rPr>
              <a:t>	</a:t>
            </a:r>
            <a:r>
              <a:rPr lang="en-US" sz="3200" dirty="0" smtClean="0"/>
              <a:t>The </a:t>
            </a:r>
            <a:r>
              <a:rPr lang="en-US" sz="3200" dirty="0" err="1"/>
              <a:t>circumcenter</a:t>
            </a:r>
            <a:r>
              <a:rPr lang="en-US" sz="3200" dirty="0"/>
              <a:t> of a </a:t>
            </a:r>
            <a:r>
              <a:rPr lang="en-US" sz="3200" dirty="0">
                <a:cs typeface="Times New Roman" pitchFamily="18" charset="0"/>
              </a:rPr>
              <a:t>∆ is equidistant from the </a:t>
            </a:r>
            <a:r>
              <a:rPr lang="en-US" sz="3200" dirty="0" smtClean="0">
                <a:cs typeface="Times New Roman" pitchFamily="18" charset="0"/>
              </a:rPr>
              <a:t>	vertices </a:t>
            </a:r>
            <a:r>
              <a:rPr lang="en-US" sz="3200" dirty="0">
                <a:cs typeface="Times New Roman" pitchFamily="18" charset="0"/>
              </a:rPr>
              <a:t>of the ∆. </a:t>
            </a:r>
            <a:r>
              <a:rPr lang="en-US" sz="2300" dirty="0">
                <a:cs typeface="Times New Roman" pitchFamily="18" charset="0"/>
              </a:rPr>
              <a:t/>
            </a:r>
            <a:br>
              <a:rPr lang="en-US" sz="2300" dirty="0">
                <a:cs typeface="Times New Roman" pitchFamily="18" charset="0"/>
              </a:rPr>
            </a:br>
            <a:endParaRPr lang="en-US" sz="23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3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3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3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3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3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300" dirty="0">
                <a:cs typeface="Times New Roman" pitchFamily="18" charset="0"/>
              </a:rPr>
              <a:t/>
            </a:r>
            <a:br>
              <a:rPr lang="en-US" sz="2300" dirty="0">
                <a:cs typeface="Times New Roman" pitchFamily="18" charset="0"/>
              </a:rPr>
            </a:br>
            <a:endParaRPr lang="en-US" sz="23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300" dirty="0">
                <a:cs typeface="Times New Roman" pitchFamily="18" charset="0"/>
              </a:rPr>
              <a:t>Notice, a </a:t>
            </a:r>
            <a:r>
              <a:rPr lang="en-US" sz="2300" dirty="0" err="1">
                <a:cs typeface="Times New Roman" pitchFamily="18" charset="0"/>
              </a:rPr>
              <a:t>circumcenter</a:t>
            </a:r>
            <a:r>
              <a:rPr lang="en-US" sz="2300" dirty="0">
                <a:cs typeface="Times New Roman" pitchFamily="18" charset="0"/>
              </a:rPr>
              <a:t> of a ∆ is the center of the circle we would draw if we connected all of the vertices with a circle on the outside </a:t>
            </a:r>
            <a:r>
              <a:rPr lang="en-US" sz="2300" dirty="0" smtClean="0">
                <a:cs typeface="Times New Roman" pitchFamily="18" charset="0"/>
              </a:rPr>
              <a:t>(otherwise referred to as “to circumscribe” </a:t>
            </a:r>
            <a:r>
              <a:rPr lang="en-US" sz="2300" dirty="0">
                <a:cs typeface="Times New Roman" pitchFamily="18" charset="0"/>
              </a:rPr>
              <a:t>the ∆).</a:t>
            </a:r>
          </a:p>
        </p:txBody>
      </p:sp>
      <p:pic>
        <p:nvPicPr>
          <p:cNvPr id="432133" name="Picture 5" descr="ccent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124200" y="2362200"/>
            <a:ext cx="2952750" cy="2413000"/>
          </a:xfrm>
          <a:noFill/>
          <a:ln/>
        </p:spPr>
      </p:pic>
      <p:sp>
        <p:nvSpPr>
          <p:cNvPr id="432137" name="Line 9"/>
          <p:cNvSpPr>
            <a:spLocks noChangeShapeType="1"/>
          </p:cNvSpPr>
          <p:nvPr/>
        </p:nvSpPr>
        <p:spPr bwMode="auto">
          <a:xfrm flipH="1">
            <a:off x="4648200" y="3276600"/>
            <a:ext cx="1804987" cy="34448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2138" name="Text Box 10"/>
          <p:cNvSpPr txBox="1">
            <a:spLocks noChangeArrowheads="1"/>
          </p:cNvSpPr>
          <p:nvPr/>
        </p:nvSpPr>
        <p:spPr bwMode="auto">
          <a:xfrm>
            <a:off x="6553200" y="3048000"/>
            <a:ext cx="21510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FF0000"/>
                </a:solidFill>
              </a:rPr>
              <a:t>circumcenter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321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321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21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32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2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32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2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2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404</TotalTime>
  <Words>555</Words>
  <Application>Microsoft Office PowerPoint</Application>
  <PresentationFormat>On-screen Show (4:3)</PresentationFormat>
  <Paragraphs>121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Equity</vt:lpstr>
      <vt:lpstr>Picture</vt:lpstr>
      <vt:lpstr>5.2  Use Perpendicular Bisectors</vt:lpstr>
      <vt:lpstr>Objectives</vt:lpstr>
      <vt:lpstr>Vocabulary</vt:lpstr>
      <vt:lpstr>Perpendicular Bisector</vt:lpstr>
      <vt:lpstr>┴ Bisector Theorems</vt:lpstr>
      <vt:lpstr>┴ Bisector Theorems (continued)</vt:lpstr>
      <vt:lpstr>Slide 7</vt:lpstr>
      <vt:lpstr>┴ Bisector Theorems (continued)</vt:lpstr>
      <vt:lpstr>Circumcenter Theorem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5.2 Notes: Use Perpendicular Bisectors</dc:title>
  <dc:creator>Gajan</dc:creator>
  <cp:lastModifiedBy>Liz Padilla</cp:lastModifiedBy>
  <cp:revision>16</cp:revision>
  <dcterms:created xsi:type="dcterms:W3CDTF">2008-11-17T08:59:36Z</dcterms:created>
  <dcterms:modified xsi:type="dcterms:W3CDTF">2011-12-03T14:42:28Z</dcterms:modified>
</cp:coreProperties>
</file>