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6" r:id="rId6"/>
    <p:sldId id="267" r:id="rId7"/>
    <p:sldId id="268" r:id="rId8"/>
    <p:sldId id="269" r:id="rId9"/>
    <p:sldId id="270" r:id="rId10"/>
    <p:sldId id="262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3803F-4EFB-4D5C-BE1C-524B566AA573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472C96-3B2D-4532-97BF-77F47CEB00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57066-93B8-46CD-91A9-92A74AD87236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58D06-AD60-4B01-9DA2-C57A9F178E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B55FC-2DCA-4177-8C8A-2E914A345626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ED142-CFE3-4B51-A944-9C183EA70E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84D20-DA0F-41F1-856E-2DF88711EE19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EDF6B-3BC1-4B94-A8B4-E4B1B31B3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75ED3-B353-40FA-B468-0985AA0CF3C2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3FDA14A-60E7-4227-8A65-0F2A05C0D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B3629-7368-48B9-8B78-1BEE5984F3FF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8947A-7FF5-4FE8-B191-DD19191C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E4B959-BBE1-448E-8551-327A8F8E0BF7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21B13-8847-4706-8EE7-7904E25F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D7B98-75EB-4254-8D8E-C59DFD976E9F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D5F58-8F1C-4292-9AF1-813683832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9E8594-4F96-46B7-AF35-D20D1A6C0E46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F84FD-F329-4884-9C8C-86A396339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14C80-563B-41B1-9B04-5DBCB6AA6881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21455-4979-443F-AF62-E4516C7339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7B57C-C877-4D39-8576-6356F715EF9C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5A773D7-6136-4C02-A991-C3139006A6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D29CBD-6F0B-4543-9A73-F9E70FAC2FA4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C1B5B3E-1857-4B8A-A8A8-6CE70B4A1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524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 Use Angle Bisectors of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Theorem 5.7 Concurrency of Angle Bisectors of a Triangle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angle bisectors of a triangle intersect at a point that is equidistant from the sides of the triangle.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point of concurrency of the three angle bisectors of a triangle is called the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incenter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triangle.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incenter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always lies inside the triangle.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Vocabulary and Another Theorem</a:t>
            </a:r>
            <a:endParaRPr lang="en-US" sz="4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7755370" cy="2819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85800" y="31242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</a:rPr>
              <a:t>4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219200" y="762000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Use the concurrency of angle bisectors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1025" y="1116013"/>
            <a:ext cx="5750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</a:rPr>
              <a:t>In the diagram, </a:t>
            </a:r>
            <a:r>
              <a:rPr lang="en-US" b="1" i="1" dirty="0"/>
              <a:t>N</a:t>
            </a:r>
            <a:r>
              <a:rPr lang="en-US" b="1" i="1" dirty="0">
                <a:latin typeface="Arial" pitchFamily="34" charset="0"/>
              </a:rPr>
              <a:t> </a:t>
            </a:r>
            <a:r>
              <a:rPr lang="en-US" b="1" dirty="0">
                <a:latin typeface="Arial" pitchFamily="34" charset="0"/>
              </a:rPr>
              <a:t>is the </a:t>
            </a:r>
            <a:r>
              <a:rPr lang="en-US" b="1" dirty="0" err="1">
                <a:latin typeface="Arial" pitchFamily="34" charset="0"/>
              </a:rPr>
              <a:t>incenter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</a:rPr>
              <a:t>of </a:t>
            </a:r>
            <a:r>
              <a:rPr lang="en-US" b="1" dirty="0" smtClean="0">
                <a:latin typeface="Arial" pitchFamily="34" charset="0"/>
                <a:sym typeface="Symbol"/>
              </a:rPr>
              <a:t></a:t>
            </a:r>
            <a:r>
              <a:rPr lang="en-US" b="1" i="1" dirty="0" smtClean="0"/>
              <a:t>ABC</a:t>
            </a:r>
            <a:r>
              <a:rPr lang="en-US" b="1" dirty="0">
                <a:latin typeface="Arial" pitchFamily="34" charset="0"/>
              </a:rPr>
              <a:t>. Find </a:t>
            </a:r>
            <a:r>
              <a:rPr lang="en-US" b="1" i="1" dirty="0"/>
              <a:t>ND</a:t>
            </a:r>
            <a:r>
              <a:rPr lang="en-US" b="1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105400" y="1539875"/>
          <a:ext cx="3462338" cy="2954338"/>
        </p:xfrm>
        <a:graphic>
          <a:graphicData uri="http://schemas.openxmlformats.org/presentationml/2006/ole">
            <p:oleObj spid="_x0000_s26628" name="Bitmap Image" r:id="rId3" imgW="1295238" imgH="1104762" progId="PBrush">
              <p:embed/>
            </p:oleObj>
          </a:graphicData>
        </a:graphic>
      </p:graphicFrame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066800" y="2819400"/>
            <a:ext cx="13716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143000" y="3581400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By the Concurrency of Angle Bisectors of a Triangle Theorem, the </a:t>
            </a:r>
            <a:r>
              <a:rPr lang="en-US" b="1" dirty="0" err="1">
                <a:latin typeface="Arial" pitchFamily="34" charset="0"/>
              </a:rPr>
              <a:t>incenter</a:t>
            </a:r>
            <a:r>
              <a:rPr lang="en-US" b="1" dirty="0">
                <a:latin typeface="Arial" pitchFamily="34" charset="0"/>
              </a:rPr>
              <a:t> </a:t>
            </a:r>
            <a:r>
              <a:rPr lang="en-US" b="1" i="1" dirty="0"/>
              <a:t>N</a:t>
            </a:r>
            <a:r>
              <a:rPr lang="en-US" b="1" i="1" dirty="0">
                <a:latin typeface="Arial" pitchFamily="34" charset="0"/>
              </a:rPr>
              <a:t> </a:t>
            </a:r>
            <a:r>
              <a:rPr lang="en-US" b="1" dirty="0">
                <a:latin typeface="Arial" pitchFamily="34" charset="0"/>
              </a:rPr>
              <a:t>is equidistant from the sides of </a:t>
            </a:r>
            <a:r>
              <a:rPr lang="en-US" b="1" dirty="0" smtClean="0">
                <a:latin typeface="Arial" pitchFamily="34" charset="0"/>
                <a:sym typeface="Symbol"/>
              </a:rPr>
              <a:t> </a:t>
            </a:r>
            <a:r>
              <a:rPr lang="en-US" b="1" i="1" dirty="0" smtClean="0"/>
              <a:t>ABC</a:t>
            </a:r>
            <a:r>
              <a:rPr lang="en-US" b="1" dirty="0">
                <a:latin typeface="Arial" pitchFamily="34" charset="0"/>
              </a:rPr>
              <a:t>. So, to find </a:t>
            </a:r>
            <a:r>
              <a:rPr lang="en-US" b="1" i="1" dirty="0"/>
              <a:t>ND</a:t>
            </a:r>
            <a:r>
              <a:rPr lang="en-US" b="1" dirty="0">
                <a:latin typeface="Arial" pitchFamily="34" charset="0"/>
              </a:rPr>
              <a:t>, you can find </a:t>
            </a:r>
            <a:r>
              <a:rPr lang="en-US" b="1" i="1" dirty="0"/>
              <a:t>NF</a:t>
            </a:r>
            <a:r>
              <a:rPr lang="en-US" b="1" i="1" dirty="0">
                <a:latin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</a:rPr>
              <a:t>in </a:t>
            </a:r>
            <a:r>
              <a:rPr lang="en-US" b="1" dirty="0" smtClean="0">
                <a:latin typeface="Arial" pitchFamily="34" charset="0"/>
                <a:sym typeface="Symbol"/>
              </a:rPr>
              <a:t> </a:t>
            </a:r>
            <a:r>
              <a:rPr lang="en-US" b="1" i="1" dirty="0" smtClean="0"/>
              <a:t>AF</a:t>
            </a:r>
            <a:r>
              <a:rPr lang="en-US" b="1" dirty="0">
                <a:latin typeface="Arial" pitchFamily="34" charset="0"/>
              </a:rPr>
              <a:t>. Use the Pythagorean </a:t>
            </a:r>
            <a:r>
              <a:rPr lang="en-US" b="1" dirty="0" smtClean="0">
                <a:latin typeface="Arial" pitchFamily="34" charset="0"/>
              </a:rPr>
              <a:t>Theorem, </a:t>
            </a:r>
            <a:br>
              <a:rPr lang="en-US" b="1" dirty="0" smtClean="0">
                <a:latin typeface="Arial" pitchFamily="34" charset="0"/>
              </a:rPr>
            </a:br>
            <a:r>
              <a:rPr lang="en-US" b="1" i="1" dirty="0" smtClean="0">
                <a:latin typeface="Arial" pitchFamily="34" charset="0"/>
              </a:rPr>
              <a:t>a</a:t>
            </a:r>
            <a:r>
              <a:rPr lang="en-US" b="1" i="1" baseline="30000" dirty="0" smtClean="0">
                <a:latin typeface="Arial" pitchFamily="34" charset="0"/>
              </a:rPr>
              <a:t>2</a:t>
            </a:r>
            <a:r>
              <a:rPr lang="en-US" b="1" i="1" dirty="0" smtClean="0">
                <a:latin typeface="Arial" pitchFamily="34" charset="0"/>
              </a:rPr>
              <a:t> + b</a:t>
            </a:r>
            <a:r>
              <a:rPr lang="en-US" b="1" i="1" baseline="30000" dirty="0" smtClean="0">
                <a:latin typeface="Arial" pitchFamily="34" charset="0"/>
              </a:rPr>
              <a:t>2</a:t>
            </a:r>
            <a:r>
              <a:rPr lang="en-US" b="1" i="1" dirty="0" smtClean="0">
                <a:latin typeface="Arial" pitchFamily="34" charset="0"/>
              </a:rPr>
              <a:t> = c</a:t>
            </a:r>
            <a:r>
              <a:rPr lang="en-US" b="1" i="1" baseline="30000" dirty="0" smtClean="0">
                <a:latin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</a:rPr>
              <a:t>.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5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 autoUpdateAnimBg="0"/>
      <p:bldP spid="235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4</a:t>
            </a:r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1175" y="1109664"/>
            <a:ext cx="1506538" cy="412750"/>
            <a:chOff x="510" y="699"/>
            <a:chExt cx="949" cy="26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10" y="699"/>
              <a:ext cx="395" cy="259"/>
              <a:chOff x="510" y="699"/>
              <a:chExt cx="395" cy="259"/>
            </a:xfrm>
          </p:grpSpPr>
          <p:sp>
            <p:nvSpPr>
              <p:cNvPr id="24584" name="Text Box 8"/>
              <p:cNvSpPr txBox="1">
                <a:spLocks noChangeArrowheads="1"/>
              </p:cNvSpPr>
              <p:nvPr/>
            </p:nvSpPr>
            <p:spPr bwMode="auto">
              <a:xfrm>
                <a:off x="510" y="725"/>
                <a:ext cx="39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c </a:t>
                </a:r>
                <a:r>
                  <a:rPr lang="en-US" dirty="0"/>
                  <a:t> </a:t>
                </a:r>
                <a:r>
                  <a:rPr lang="en-US" dirty="0" smtClean="0"/>
                  <a:t> =</a:t>
                </a:r>
                <a:endParaRPr lang="en-US" dirty="0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601" y="699"/>
                <a:ext cx="22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2 </a:t>
                </a:r>
                <a:endParaRPr lang="en-US" sz="1600" dirty="0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833" y="699"/>
              <a:ext cx="626" cy="260"/>
              <a:chOff x="833" y="699"/>
              <a:chExt cx="626" cy="260"/>
            </a:xfrm>
          </p:grpSpPr>
          <p:sp>
            <p:nvSpPr>
              <p:cNvPr id="24587" name="Text Box 11"/>
              <p:cNvSpPr txBox="1">
                <a:spLocks noChangeArrowheads="1"/>
              </p:cNvSpPr>
              <p:nvPr/>
            </p:nvSpPr>
            <p:spPr bwMode="auto">
              <a:xfrm>
                <a:off x="833" y="726"/>
                <a:ext cx="56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/>
                  <a:t>a  </a:t>
                </a:r>
                <a:r>
                  <a:rPr lang="en-US" i="1" dirty="0" smtClean="0"/>
                  <a:t>  </a:t>
                </a:r>
                <a:r>
                  <a:rPr lang="en-US" dirty="0" smtClean="0"/>
                  <a:t>+</a:t>
                </a:r>
                <a:r>
                  <a:rPr lang="en-US" i="1" dirty="0" smtClean="0"/>
                  <a:t> b</a:t>
                </a:r>
                <a:endParaRPr lang="en-US" i="1" dirty="0"/>
              </a:p>
            </p:txBody>
          </p:sp>
          <p:sp>
            <p:nvSpPr>
              <p:cNvPr id="24588" name="Text Box 12"/>
              <p:cNvSpPr txBox="1">
                <a:spLocks noChangeArrowheads="1"/>
              </p:cNvSpPr>
              <p:nvPr/>
            </p:nvSpPr>
            <p:spPr bwMode="auto">
              <a:xfrm>
                <a:off x="940" y="699"/>
                <a:ext cx="26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2  </a:t>
                </a:r>
                <a:endParaRPr lang="en-US" sz="1600" dirty="0"/>
              </a:p>
            </p:txBody>
          </p:sp>
          <p:sp>
            <p:nvSpPr>
              <p:cNvPr id="24589" name="Text Box 13"/>
              <p:cNvSpPr txBox="1">
                <a:spLocks noChangeArrowheads="1"/>
              </p:cNvSpPr>
              <p:nvPr/>
            </p:nvSpPr>
            <p:spPr bwMode="auto">
              <a:xfrm>
                <a:off x="1279" y="699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</p:grpSp>
      </p:grp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903663" y="1195388"/>
            <a:ext cx="286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Pythagorean Theorem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00200" y="1752600"/>
            <a:ext cx="1962150" cy="479425"/>
            <a:chOff x="396" y="1104"/>
            <a:chExt cx="1236" cy="3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831" y="1104"/>
              <a:ext cx="801" cy="302"/>
              <a:chOff x="1385" y="2553"/>
              <a:chExt cx="801" cy="302"/>
            </a:xfrm>
          </p:grpSpPr>
          <p:sp>
            <p:nvSpPr>
              <p:cNvPr id="24593" name="Text Box 17"/>
              <p:cNvSpPr txBox="1">
                <a:spLocks noChangeArrowheads="1"/>
              </p:cNvSpPr>
              <p:nvPr/>
            </p:nvSpPr>
            <p:spPr bwMode="auto">
              <a:xfrm>
                <a:off x="1385" y="2622"/>
                <a:ext cx="7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NF </a:t>
                </a:r>
                <a:r>
                  <a:rPr lang="en-US" dirty="0" smtClean="0"/>
                  <a:t>  </a:t>
                </a:r>
                <a:r>
                  <a:rPr lang="en-US" dirty="0"/>
                  <a:t>+ 16</a:t>
                </a:r>
              </a:p>
            </p:txBody>
          </p:sp>
          <p:sp>
            <p:nvSpPr>
              <p:cNvPr id="24594" name="Text Box 18"/>
              <p:cNvSpPr txBox="1">
                <a:spLocks noChangeArrowheads="1"/>
              </p:cNvSpPr>
              <p:nvPr/>
            </p:nvSpPr>
            <p:spPr bwMode="auto">
              <a:xfrm>
                <a:off x="2006" y="255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  <p:sp>
            <p:nvSpPr>
              <p:cNvPr id="24595" name="Text Box 19"/>
              <p:cNvSpPr txBox="1">
                <a:spLocks noChangeArrowheads="1"/>
              </p:cNvSpPr>
              <p:nvPr/>
            </p:nvSpPr>
            <p:spPr bwMode="auto">
              <a:xfrm>
                <a:off x="1622" y="255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396" y="1123"/>
              <a:ext cx="484" cy="279"/>
              <a:chOff x="950" y="2572"/>
              <a:chExt cx="484" cy="279"/>
            </a:xfrm>
          </p:grpSpPr>
          <p:sp>
            <p:nvSpPr>
              <p:cNvPr id="24597" name="Text Box 21"/>
              <p:cNvSpPr txBox="1">
                <a:spLocks noChangeArrowheads="1"/>
              </p:cNvSpPr>
              <p:nvPr/>
            </p:nvSpPr>
            <p:spPr bwMode="auto">
              <a:xfrm>
                <a:off x="950" y="2618"/>
                <a:ext cx="48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20   </a:t>
                </a:r>
                <a:r>
                  <a:rPr lang="en-US" dirty="0"/>
                  <a:t>=</a:t>
                </a:r>
              </a:p>
            </p:txBody>
          </p:sp>
          <p:sp>
            <p:nvSpPr>
              <p:cNvPr id="24598" name="Text Box 22"/>
              <p:cNvSpPr txBox="1">
                <a:spLocks noChangeArrowheads="1"/>
              </p:cNvSpPr>
              <p:nvPr/>
            </p:nvSpPr>
            <p:spPr bwMode="auto">
              <a:xfrm>
                <a:off x="1140" y="257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</p:grpSp>
      </p:grp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910013" y="1912938"/>
            <a:ext cx="323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known values.</a:t>
            </a: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524000" y="2438403"/>
            <a:ext cx="2039938" cy="576263"/>
            <a:chOff x="348" y="1536"/>
            <a:chExt cx="1285" cy="363"/>
          </a:xfrm>
        </p:grpSpPr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348" y="161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400 =</a:t>
              </a: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837" y="1536"/>
              <a:ext cx="796" cy="308"/>
              <a:chOff x="909" y="1680"/>
              <a:chExt cx="796" cy="308"/>
            </a:xfrm>
          </p:grpSpPr>
          <p:sp>
            <p:nvSpPr>
              <p:cNvPr id="24603" name="Text Box 27"/>
              <p:cNvSpPr txBox="1">
                <a:spLocks noChangeArrowheads="1"/>
              </p:cNvSpPr>
              <p:nvPr/>
            </p:nvSpPr>
            <p:spPr bwMode="auto">
              <a:xfrm>
                <a:off x="909" y="1755"/>
                <a:ext cx="79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NF </a:t>
                </a:r>
                <a:r>
                  <a:rPr lang="en-US" dirty="0" smtClean="0"/>
                  <a:t>  </a:t>
                </a:r>
                <a:r>
                  <a:rPr lang="en-US" dirty="0"/>
                  <a:t>+ 256</a:t>
                </a:r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1140" y="1680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2</a:t>
                </a:r>
              </a:p>
            </p:txBody>
          </p:sp>
        </p:grpSp>
      </p:grp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914775" y="2608263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Multiply.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524000" y="3195638"/>
            <a:ext cx="1516063" cy="533400"/>
            <a:chOff x="348" y="2013"/>
            <a:chExt cx="955" cy="336"/>
          </a:xfrm>
        </p:grpSpPr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48" y="2061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144 =</a:t>
              </a:r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846" y="2013"/>
              <a:ext cx="457" cy="336"/>
              <a:chOff x="909" y="2013"/>
              <a:chExt cx="457" cy="336"/>
            </a:xfrm>
          </p:grpSpPr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909" y="2061"/>
                <a:ext cx="4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NF</a:t>
                </a:r>
                <a:r>
                  <a:rPr lang="en-US"/>
                  <a:t>  </a:t>
                </a:r>
              </a:p>
            </p:txBody>
          </p:sp>
          <p:sp>
            <p:nvSpPr>
              <p:cNvPr id="24610" name="Text Box 34"/>
              <p:cNvSpPr txBox="1">
                <a:spLocks noChangeArrowheads="1"/>
              </p:cNvSpPr>
              <p:nvPr/>
            </p:nvSpPr>
            <p:spPr bwMode="auto">
              <a:xfrm>
                <a:off x="1177" y="20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</p:grp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673225" y="3881438"/>
            <a:ext cx="1362075" cy="457200"/>
            <a:chOff x="442" y="2445"/>
            <a:chExt cx="858" cy="288"/>
          </a:xfrm>
        </p:grpSpPr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442" y="2445"/>
              <a:ext cx="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12 =</a:t>
              </a:r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843" y="2445"/>
              <a:ext cx="4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NF</a:t>
              </a:r>
              <a:r>
                <a:rPr lang="en-US"/>
                <a:t>  </a:t>
              </a:r>
            </a:p>
          </p:txBody>
        </p:sp>
      </p:grp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914775" y="3316288"/>
            <a:ext cx="3595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Subtract </a:t>
            </a:r>
            <a:r>
              <a:rPr lang="en-US" sz="2000">
                <a:solidFill>
                  <a:srgbClr val="0073F3"/>
                </a:solidFill>
              </a:rPr>
              <a:t>256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from each side.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922713" y="3917950"/>
            <a:ext cx="531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Take the positive square root of each side.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1552575" y="4487863"/>
            <a:ext cx="398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Because </a:t>
            </a:r>
            <a:r>
              <a:rPr lang="en-US" i="1"/>
              <a:t>NF </a:t>
            </a:r>
            <a:r>
              <a:rPr lang="en-US"/>
              <a:t>= </a:t>
            </a:r>
            <a:r>
              <a:rPr lang="en-US" i="1"/>
              <a:t>ND</a:t>
            </a:r>
            <a:r>
              <a:rPr lang="en-US"/>
              <a:t>, </a:t>
            </a:r>
            <a:r>
              <a:rPr lang="en-US" i="1"/>
              <a:t>ND =</a:t>
            </a:r>
            <a:r>
              <a:rPr lang="en-US"/>
              <a:t> 12</a:t>
            </a:r>
            <a:r>
              <a:rPr lang="en-US" b="1">
                <a:latin typeface="Arial" pitchFamily="34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5 (continued):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utoUpdateAnimBg="0"/>
      <p:bldP spid="24605" grpId="0" autoUpdateAnimBg="0"/>
      <p:bldP spid="24614" grpId="0" autoUpdateAnimBg="0"/>
      <p:bldP spid="24615" grpId="0" autoUpdateAnimBg="0"/>
      <p:bldP spid="246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Use properties of angle bisectors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Locate the </a:t>
            </a:r>
            <a:r>
              <a:rPr lang="en-US" sz="3200" dirty="0" err="1" smtClean="0"/>
              <a:t>incenter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09600" y="990600"/>
            <a:ext cx="7848600" cy="5293757"/>
            <a:chOff x="609600" y="990600"/>
            <a:chExt cx="7848600" cy="5293757"/>
          </a:xfrm>
        </p:grpSpPr>
        <p:sp>
          <p:nvSpPr>
            <p:cNvPr id="19" name="TextBox 18"/>
            <p:cNvSpPr txBox="1"/>
            <p:nvPr/>
          </p:nvSpPr>
          <p:spPr>
            <a:xfrm>
              <a:off x="609600" y="990600"/>
              <a:ext cx="7848600" cy="5293757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Perpetua" pitchFamily="18" charset="0"/>
                  <a:cs typeface="Times New Roman" pitchFamily="18" charset="0"/>
                </a:rPr>
                <a:t>Recall, an 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Perpetua" pitchFamily="18" charset="0"/>
                  <a:cs typeface="Times New Roman" pitchFamily="18" charset="0"/>
                </a:rPr>
                <a:t>angle bisector </a:t>
              </a:r>
              <a:r>
                <a:rPr lang="en-US" sz="4000" dirty="0" smtClean="0">
                  <a:latin typeface="Perpetua" pitchFamily="18" charset="0"/>
                  <a:cs typeface="Times New Roman" pitchFamily="18" charset="0"/>
                </a:rPr>
                <a:t>is a ray that divides an angle into two congruent adjacent angles. </a:t>
              </a:r>
            </a:p>
            <a:p>
              <a:endParaRPr lang="en-US" sz="4000" dirty="0" smtClean="0">
                <a:latin typeface="+mn-lt"/>
                <a:cs typeface="Times New Roman" pitchFamily="18" charset="0"/>
              </a:endParaRPr>
            </a:p>
            <a:p>
              <a:endParaRPr lang="en-US" sz="4000" dirty="0" smtClean="0">
                <a:latin typeface="Perpetua" pitchFamily="18" charset="0"/>
                <a:cs typeface="Times New Roman" pitchFamily="18" charset="0"/>
              </a:endParaRPr>
            </a:p>
            <a:p>
              <a:r>
                <a:rPr lang="en-US" sz="4000" dirty="0" smtClean="0">
                  <a:latin typeface="Perpetua" pitchFamily="18" charset="0"/>
                  <a:cs typeface="Times New Roman" pitchFamily="18" charset="0"/>
                </a:rPr>
                <a:t>The distance from a point to a line is the length of the perpendicular segment from the point to the line. </a:t>
              </a:r>
            </a:p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3886200" y="2667000"/>
              <a:ext cx="2514600" cy="685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3886200" y="3352800"/>
              <a:ext cx="2667000" cy="685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86200" y="3352800"/>
              <a:ext cx="3200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>
              <a:off x="4876800" y="3048000"/>
              <a:ext cx="228600" cy="304800"/>
            </a:xfrm>
            <a:prstGeom prst="arc">
              <a:avLst>
                <a:gd name="adj1" fmla="val 16200000"/>
                <a:gd name="adj2" fmla="val 3779751"/>
              </a:avLst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4876800" y="3352800"/>
              <a:ext cx="228600" cy="304800"/>
            </a:xfrm>
            <a:prstGeom prst="arc">
              <a:avLst>
                <a:gd name="adj1" fmla="val 16200000"/>
                <a:gd name="adj2" fmla="val 3779751"/>
              </a:avLst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4008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mari" pitchFamily="2" charset="0"/>
              </a:rPr>
              <a:t>b</a:t>
            </a:r>
            <a:endParaRPr lang="en-US" dirty="0">
              <a:latin typeface="Anm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Angle Bisector Theorems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Theorem 5.5 - Angle Bisector Theorem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If a point is on the bisector of an angle, then it is equidistant from the two sides of the angle.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Perpetua" pitchFamily="18" charset="0"/>
                <a:cs typeface="Times New Roman" pitchFamily="18" charset="0"/>
              </a:rPr>
              <a:t>Since AD is an </a:t>
            </a:r>
            <a:r>
              <a:rPr lang="en-US" sz="2400" i="1" dirty="0" smtClean="0">
                <a:latin typeface="Perpetua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 bisector, </a:t>
            </a:r>
            <a:br>
              <a:rPr lang="en-US" sz="2400" i="1" dirty="0" smtClean="0">
                <a:latin typeface="Perpetua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r>
              <a:rPr lang="en-US" sz="2400" i="1" dirty="0" smtClean="0">
                <a:latin typeface="Perpetua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then DE </a:t>
            </a:r>
            <a:r>
              <a:rPr lang="en-US" sz="2800" i="1" dirty="0" smtClean="0">
                <a:latin typeface="Perpetua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≅ DF.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Theorem 5.6 – Converse of the Angle Bisector Theorem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If a point is in the interior of an angle and is equidistant from the sides of the angle, then it lies on the bisector of the angle.</a:t>
            </a: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2766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32766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419600" y="1676400"/>
            <a:ext cx="3200400" cy="1990186"/>
            <a:chOff x="4419600" y="1676400"/>
            <a:chExt cx="3200400" cy="1990186"/>
          </a:xfrm>
        </p:grpSpPr>
        <p:grpSp>
          <p:nvGrpSpPr>
            <p:cNvPr id="23" name="Group 22"/>
            <p:cNvGrpSpPr/>
            <p:nvPr/>
          </p:nvGrpSpPr>
          <p:grpSpPr>
            <a:xfrm>
              <a:off x="4419600" y="1676400"/>
              <a:ext cx="3200400" cy="1990186"/>
              <a:chOff x="4419600" y="1676400"/>
              <a:chExt cx="3200400" cy="1990186"/>
            </a:xfrm>
          </p:grpSpPr>
          <p:pic>
            <p:nvPicPr>
              <p:cNvPr id="4" name="Picture 7" descr="C5-001A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00000" contrast="-100000"/>
              </a:blip>
              <a:srcRect/>
              <a:stretch>
                <a:fillRect/>
              </a:stretch>
            </p:blipFill>
            <p:spPr bwMode="invGray">
              <a:xfrm>
                <a:off x="4419600" y="1676400"/>
                <a:ext cx="3200400" cy="1990186"/>
              </a:xfrm>
              <a:prstGeom prst="rect">
                <a:avLst/>
              </a:prstGeom>
              <a:noFill/>
              <a:ln/>
            </p:spPr>
          </p:pic>
          <p:sp>
            <p:nvSpPr>
              <p:cNvPr id="9" name="Arc 8"/>
              <p:cNvSpPr/>
              <p:nvPr/>
            </p:nvSpPr>
            <p:spPr>
              <a:xfrm rot="9187995">
                <a:off x="5290557" y="1840227"/>
                <a:ext cx="533400" cy="609600"/>
              </a:xfrm>
              <a:prstGeom prst="arc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" name="Arc 9"/>
              <p:cNvSpPr/>
              <p:nvPr/>
            </p:nvSpPr>
            <p:spPr>
              <a:xfrm rot="4234373">
                <a:off x="5367253" y="1953094"/>
                <a:ext cx="533400" cy="609600"/>
              </a:xfrm>
              <a:prstGeom prst="arc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5029200" y="2743200"/>
                <a:ext cx="914400" cy="68580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943600" y="2743200"/>
                <a:ext cx="685800" cy="68580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172200" y="3048000"/>
                <a:ext cx="152400" cy="15240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5334000" y="2971800"/>
                <a:ext cx="152400" cy="15240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4724400" y="25146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E</a:t>
              </a:r>
              <a:endParaRPr lang="en-US" sz="1400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29400" y="25146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F</a:t>
              </a:r>
              <a:endParaRPr lang="en-US" sz="14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7620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0000"/>
                </a:solidFill>
              </a:rPr>
              <a:t>	Use </a:t>
            </a:r>
            <a:r>
              <a:rPr lang="en-US" b="1" dirty="0">
                <a:solidFill>
                  <a:srgbClr val="CC0000"/>
                </a:solidFill>
              </a:rPr>
              <a:t>the Angle Bisector Theorems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1200" y="2590800"/>
            <a:ext cx="6477000" cy="2460625"/>
            <a:chOff x="357" y="1158"/>
            <a:chExt cx="4080" cy="1550"/>
          </a:xfrm>
        </p:grpSpPr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63" y="1158"/>
              <a:ext cx="906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SOLUTION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57" y="1626"/>
              <a:ext cx="408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Because </a:t>
              </a:r>
              <a:r>
                <a:rPr lang="en-US" i="1" dirty="0"/>
                <a:t>JG </a:t>
              </a:r>
              <a:r>
                <a:rPr lang="en-US" dirty="0" smtClean="0">
                  <a:sym typeface="Symbol"/>
                </a:rPr>
                <a:t> </a:t>
              </a:r>
              <a:r>
                <a:rPr lang="en-US" i="1" dirty="0" smtClean="0"/>
                <a:t>FG</a:t>
              </a:r>
              <a:r>
                <a:rPr lang="en-US" b="1" i="1" dirty="0" smtClean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and </a:t>
              </a:r>
              <a:r>
                <a:rPr lang="en-US" i="1" dirty="0"/>
                <a:t>JH </a:t>
              </a:r>
              <a:r>
                <a:rPr lang="en-US" dirty="0" smtClean="0">
                  <a:sym typeface="Symbol"/>
                </a:rPr>
                <a:t></a:t>
              </a:r>
              <a:r>
                <a:rPr lang="en-US" i="1" dirty="0" smtClean="0"/>
                <a:t> </a:t>
              </a:r>
              <a:r>
                <a:rPr lang="en-US" i="1" dirty="0"/>
                <a:t>FH</a:t>
              </a:r>
              <a:r>
                <a:rPr lang="en-US" b="1" i="1" dirty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and </a:t>
              </a:r>
              <a:br>
                <a:rPr lang="en-US" b="1" dirty="0">
                  <a:latin typeface="Arial" pitchFamily="34" charset="0"/>
                </a:rPr>
              </a:br>
              <a:r>
                <a:rPr lang="en-US" i="1" dirty="0"/>
                <a:t>JG =</a:t>
              </a:r>
              <a:r>
                <a:rPr lang="en-US" dirty="0"/>
                <a:t> </a:t>
              </a:r>
              <a:r>
                <a:rPr lang="en-US" i="1" dirty="0"/>
                <a:t>JH =</a:t>
              </a:r>
              <a:r>
                <a:rPr lang="en-US" dirty="0"/>
                <a:t> 7,  </a:t>
              </a:r>
              <a:r>
                <a:rPr lang="en-US" i="1" dirty="0"/>
                <a:t>FJ  </a:t>
              </a:r>
              <a:r>
                <a:rPr lang="en-US" b="1" dirty="0">
                  <a:latin typeface="Arial" pitchFamily="34" charset="0"/>
                </a:rPr>
                <a:t>bisects </a:t>
              </a:r>
              <a:r>
                <a:rPr lang="en-US" b="1" dirty="0">
                  <a:latin typeface="Arial" pitchFamily="34" charset="0"/>
                  <a:sym typeface="Symbol" pitchFamily="18" charset="2"/>
                </a:rPr>
                <a:t></a:t>
              </a:r>
              <a:r>
                <a:rPr lang="en-US" i="1" dirty="0"/>
                <a:t>GFH </a:t>
              </a:r>
              <a:r>
                <a:rPr lang="en-US" b="1" dirty="0">
                  <a:latin typeface="Arial" pitchFamily="34" charset="0"/>
                </a:rPr>
                <a:t>by the Converse of the Angle Bisector Theorem. So</a:t>
              </a:r>
              <a:r>
                <a:rPr lang="en-US" b="1" dirty="0" smtClean="0">
                  <a:latin typeface="Arial" pitchFamily="34" charset="0"/>
                </a:rPr>
                <a:t>, </a:t>
              </a:r>
              <a:r>
                <a:rPr lang="en-US" i="1" dirty="0" err="1" smtClean="0"/>
                <a:t>m</a:t>
              </a:r>
              <a:r>
                <a:rPr lang="en-US" dirty="0" err="1">
                  <a:sym typeface="Symbol" pitchFamily="18" charset="2"/>
                </a:rPr>
                <a:t></a:t>
              </a:r>
              <a:r>
                <a:rPr lang="en-US" i="1" dirty="0" err="1"/>
                <a:t>GFJ</a:t>
              </a:r>
              <a:r>
                <a:rPr lang="en-US" i="1" dirty="0"/>
                <a:t> =</a:t>
              </a:r>
              <a:r>
                <a:rPr lang="en-US" dirty="0"/>
                <a:t> </a:t>
              </a:r>
              <a:r>
                <a:rPr lang="en-US" i="1" dirty="0" err="1"/>
                <a:t>m</a:t>
              </a:r>
              <a:r>
                <a:rPr lang="en-US" dirty="0" err="1">
                  <a:sym typeface="Symbol" pitchFamily="18" charset="2"/>
                </a:rPr>
                <a:t></a:t>
              </a:r>
              <a:r>
                <a:rPr lang="en-US" i="1" dirty="0" err="1"/>
                <a:t>HFJ</a:t>
              </a:r>
              <a:r>
                <a:rPr lang="en-US" i="1" dirty="0"/>
                <a:t> </a:t>
              </a:r>
              <a:r>
                <a:rPr lang="en-US" dirty="0"/>
                <a:t>= 42</a:t>
              </a:r>
              <a:r>
                <a:rPr lang="en-US" dirty="0">
                  <a:cs typeface="Times New Roman" pitchFamily="18" charset="0"/>
                </a:rPr>
                <a:t>°</a:t>
              </a:r>
              <a:r>
                <a:rPr lang="en-US" b="1" dirty="0">
                  <a:latin typeface="Arial" pitchFamily="34" charset="0"/>
                </a:rPr>
                <a:t>.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2448" y="2496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1981200" y="1219200"/>
            <a:ext cx="402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</a:rPr>
              <a:t>Find the measure of </a:t>
            </a:r>
            <a:r>
              <a:rPr lang="en-US" dirty="0">
                <a:latin typeface="Arial" pitchFamily="34" charset="0"/>
                <a:sym typeface="Symbol" pitchFamily="18" charset="2"/>
              </a:rPr>
              <a:t></a:t>
            </a:r>
            <a:r>
              <a:rPr lang="en-US" i="1" dirty="0"/>
              <a:t>GFJ</a:t>
            </a:r>
            <a:r>
              <a:rPr lang="en-US" b="1" dirty="0">
                <a:latin typeface="Arial" pitchFamily="34" charset="0"/>
              </a:rPr>
              <a:t>.</a:t>
            </a: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12800"/>
            <a:ext cx="261937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1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</a:rPr>
              <a:t>2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762000"/>
            <a:ext cx="8077200" cy="3498850"/>
            <a:chOff x="336" y="1058"/>
            <a:chExt cx="5088" cy="2204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66" y="1058"/>
              <a:ext cx="504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A soccer </a:t>
              </a:r>
              <a:r>
                <a:rPr lang="en-US" b="1" dirty="0" smtClean="0">
                  <a:latin typeface="Arial" pitchFamily="34" charset="0"/>
                </a:rPr>
                <a:t>goalkeeper’s </a:t>
              </a:r>
              <a:r>
                <a:rPr lang="en-US" b="1" dirty="0">
                  <a:latin typeface="Arial" pitchFamily="34" charset="0"/>
                </a:rPr>
                <a:t>position relative to the ball and goalposts forms congruent angles, as shown. Will the goalie have to move farther to block a shot toward the right goalpost </a:t>
              </a:r>
              <a:r>
                <a:rPr lang="en-US" i="1" dirty="0"/>
                <a:t>R</a:t>
              </a:r>
              <a:r>
                <a:rPr lang="en-US" b="1" i="1" dirty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or the left goalpost </a:t>
              </a:r>
              <a:r>
                <a:rPr lang="en-US" i="1" dirty="0"/>
                <a:t>L</a:t>
              </a:r>
              <a:r>
                <a:rPr lang="en-US" b="1" dirty="0">
                  <a:latin typeface="Arial" pitchFamily="34" charset="0"/>
                </a:rPr>
                <a:t>?</a:t>
              </a:r>
            </a:p>
          </p:txBody>
        </p:sp>
        <p:pic>
          <p:nvPicPr>
            <p:cNvPr id="1639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2160"/>
              <a:ext cx="5088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28600" y="4267200"/>
            <a:ext cx="13716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SOLUTION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47800" y="4678363"/>
            <a:ext cx="7696200" cy="1951037"/>
            <a:chOff x="375" y="1161"/>
            <a:chExt cx="4848" cy="1229"/>
          </a:xfrm>
        </p:grpSpPr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75" y="1161"/>
              <a:ext cx="484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The congruent angles tell you that the goalie is on the bisector of </a:t>
              </a:r>
              <a:r>
                <a:rPr lang="en-US" b="1" dirty="0" smtClean="0">
                  <a:latin typeface="Arial" pitchFamily="34" charset="0"/>
                </a:rPr>
                <a:t/>
              </a:r>
              <a:br>
                <a:rPr lang="en-US" b="1" dirty="0" smtClean="0">
                  <a:latin typeface="Arial" pitchFamily="34" charset="0"/>
                </a:rPr>
              </a:br>
              <a:r>
                <a:rPr lang="en-US" i="1" dirty="0" smtClean="0">
                  <a:latin typeface="Perpetua" pitchFamily="18" charset="0"/>
                  <a:ea typeface="Arial Unicode MS" pitchFamily="34" charset="-128"/>
                  <a:cs typeface="Arial Unicode MS" pitchFamily="34" charset="-128"/>
                  <a:sym typeface="Symbol" pitchFamily="18" charset="2"/>
                </a:rPr>
                <a:t> </a:t>
              </a:r>
              <a:r>
                <a:rPr lang="en-US" i="1" dirty="0" smtClean="0"/>
                <a:t>LBR</a:t>
              </a:r>
              <a:r>
                <a:rPr lang="en-US" b="1" dirty="0">
                  <a:latin typeface="Arial" pitchFamily="34" charset="0"/>
                </a:rPr>
                <a:t>. By the Angle Bisector Theorem, the goalie is equidistant from </a:t>
              </a:r>
              <a:r>
                <a:rPr lang="en-US" i="1" dirty="0"/>
                <a:t>BR</a:t>
              </a:r>
              <a:r>
                <a:rPr lang="en-US" b="1" i="1" dirty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and </a:t>
              </a:r>
              <a:r>
                <a:rPr lang="en-US" i="1" dirty="0"/>
                <a:t>BL</a:t>
              </a:r>
              <a:r>
                <a:rPr lang="en-US" b="1" i="1" dirty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.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384" y="1872"/>
              <a:ext cx="48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dirty="0">
                  <a:latin typeface="Arial" pitchFamily="34" charset="0"/>
                </a:rPr>
                <a:t>So, the goalie must move the same distance to block either shot.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2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3</a:t>
            </a:r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19200" y="762000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Use algebra to solve a problem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71600" y="2362200"/>
            <a:ext cx="1447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90600" y="2895600"/>
            <a:ext cx="6048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From the Converse of the Angle Bisector Theorem, you know </a:t>
            </a:r>
            <a:r>
              <a:rPr lang="en-US" b="1" dirty="0" smtClean="0">
                <a:latin typeface="Arial" pitchFamily="34" charset="0"/>
              </a:rPr>
              <a:t>that if </a:t>
            </a:r>
            <a:r>
              <a:rPr lang="en-US" i="1" dirty="0"/>
              <a:t>P</a:t>
            </a:r>
            <a:r>
              <a:rPr lang="en-US" b="1" i="1" dirty="0"/>
              <a:t> </a:t>
            </a:r>
            <a:r>
              <a:rPr lang="en-US" b="1" dirty="0">
                <a:latin typeface="Arial" pitchFamily="34" charset="0"/>
              </a:rPr>
              <a:t>lies on the bisector of </a:t>
            </a:r>
            <a:r>
              <a:rPr lang="en-US" dirty="0" smtClean="0">
                <a:sym typeface="Symbol" pitchFamily="18" charset="2"/>
              </a:rPr>
              <a:t></a:t>
            </a:r>
            <a:r>
              <a:rPr lang="en-US" i="1" dirty="0" smtClean="0"/>
              <a:t>A</a:t>
            </a:r>
            <a:r>
              <a:rPr lang="en-US" b="1" i="1" dirty="0" smtClean="0">
                <a:latin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</a:rPr>
              <a:t>then </a:t>
            </a:r>
            <a:r>
              <a:rPr lang="en-US" i="1" dirty="0" smtClean="0"/>
              <a:t>P</a:t>
            </a:r>
            <a:r>
              <a:rPr lang="en-US" b="1" i="1" dirty="0" smtClean="0">
                <a:latin typeface="Arial" pitchFamily="34" charset="0"/>
              </a:rPr>
              <a:t> </a:t>
            </a:r>
            <a:r>
              <a:rPr lang="en-US" b="1" dirty="0">
                <a:latin typeface="Arial" pitchFamily="34" charset="0"/>
              </a:rPr>
              <a:t>is equidistant from the sides of </a:t>
            </a:r>
            <a:r>
              <a:rPr lang="en-US" dirty="0" smtClean="0">
                <a:sym typeface="Symbol" pitchFamily="18" charset="2"/>
              </a:rPr>
              <a:t></a:t>
            </a:r>
            <a:r>
              <a:rPr lang="en-US" i="1" dirty="0" smtClean="0"/>
              <a:t>A</a:t>
            </a:r>
            <a:r>
              <a:rPr lang="en-US" b="1" dirty="0">
                <a:latin typeface="Arial" pitchFamily="34" charset="0"/>
              </a:rPr>
              <a:t>, so </a:t>
            </a:r>
            <a:r>
              <a:rPr lang="en-US" i="1" dirty="0" smtClean="0"/>
              <a:t>BP </a:t>
            </a:r>
            <a:r>
              <a:rPr lang="en-US" i="1" dirty="0"/>
              <a:t>=</a:t>
            </a:r>
            <a:r>
              <a:rPr lang="en-US" dirty="0"/>
              <a:t> </a:t>
            </a:r>
            <a:r>
              <a:rPr lang="en-US" i="1" dirty="0"/>
              <a:t>CP</a:t>
            </a:r>
            <a:r>
              <a:rPr lang="en-US" b="1" dirty="0">
                <a:latin typeface="Arial" pitchFamily="34" charset="0"/>
              </a:rPr>
              <a:t>.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66875" y="4457700"/>
            <a:ext cx="1257300" cy="457200"/>
            <a:chOff x="840" y="2808"/>
            <a:chExt cx="792" cy="288"/>
          </a:xfrm>
        </p:grpSpPr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840" y="281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FF001A"/>
                  </a:solidFill>
                </a:rPr>
                <a:t>BP </a:t>
              </a:r>
              <a:r>
                <a:rPr lang="en-US" i="1" dirty="0" smtClean="0">
                  <a:solidFill>
                    <a:srgbClr val="FF001A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=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271" y="2808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009900"/>
                  </a:solidFill>
                </a:rPr>
                <a:t>CP</a:t>
              </a:r>
            </a:p>
          </p:txBody>
        </p:sp>
      </p:grp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359150" y="4503738"/>
            <a:ext cx="347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Set segment lengths equal.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38275" y="4876795"/>
            <a:ext cx="1771650" cy="457200"/>
            <a:chOff x="696" y="3072"/>
            <a:chExt cx="1116" cy="288"/>
          </a:xfrm>
        </p:grpSpPr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696" y="3075"/>
              <a:ext cx="6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FF001A"/>
                  </a:solidFill>
                </a:rPr>
                <a:t>x </a:t>
              </a:r>
              <a:r>
                <a:rPr lang="en-US" dirty="0">
                  <a:solidFill>
                    <a:srgbClr val="FF001A"/>
                  </a:solidFill>
                </a:rPr>
                <a:t>+ 3 </a:t>
              </a:r>
              <a:r>
                <a:rPr lang="en-US" dirty="0" smtClean="0">
                  <a:solidFill>
                    <a:srgbClr val="FF001A"/>
                  </a:solidFill>
                </a:rPr>
                <a:t>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275" y="3072"/>
              <a:ext cx="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2</a:t>
              </a:r>
              <a:r>
                <a:rPr lang="en-US" i="1">
                  <a:solidFill>
                    <a:srgbClr val="009900"/>
                  </a:solidFill>
                </a:rPr>
                <a:t>x –</a:t>
              </a:r>
              <a:r>
                <a:rPr lang="en-US">
                  <a:solidFill>
                    <a:srgbClr val="009900"/>
                  </a:solidFill>
                </a:rPr>
                <a:t>1</a:t>
              </a:r>
            </a:p>
          </p:txBody>
        </p:sp>
      </p:grp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352800" y="49276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expressions for segment lengths.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85950" y="5310188"/>
            <a:ext cx="790575" cy="466725"/>
            <a:chOff x="978" y="3345"/>
            <a:chExt cx="498" cy="294"/>
          </a:xfrm>
        </p:grpSpPr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978" y="3345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4 </a:t>
              </a:r>
              <a:r>
                <a:rPr lang="en-US" dirty="0" smtClean="0"/>
                <a:t> =</a:t>
              </a:r>
              <a:endParaRPr lang="en-US" dirty="0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275" y="3351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x</a:t>
              </a:r>
            </a:p>
          </p:txBody>
        </p: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354388" y="5354638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b="1" i="1">
                <a:solidFill>
                  <a:srgbClr val="0073F3"/>
                </a:solidFill>
              </a:rPr>
              <a:t>x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314450" y="5781675"/>
            <a:ext cx="51924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1A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Point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lies on the bisector of </a:t>
            </a:r>
            <a:r>
              <a:rPr lang="en-US" dirty="0" smtClean="0">
                <a:sym typeface="Symbol" pitchFamily="18" charset="2"/>
              </a:rPr>
              <a:t> </a:t>
            </a:r>
            <a:r>
              <a:rPr lang="en-US" i="1" dirty="0" smtClean="0">
                <a:solidFill>
                  <a:srgbClr val="000000"/>
                </a:solidFill>
              </a:rPr>
              <a:t>A</a:t>
            </a:r>
            <a:r>
              <a:rPr lang="en-US" b="1" i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when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= 4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609600" y="1219200"/>
            <a:ext cx="8105775" cy="1846263"/>
            <a:chOff x="366" y="922"/>
            <a:chExt cx="4962" cy="1163"/>
          </a:xfrm>
        </p:grpSpPr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366" y="922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 pitchFamily="34" charset="0"/>
                </a:rPr>
                <a:t>For what value of </a:t>
              </a:r>
              <a:r>
                <a:rPr lang="en-US" i="1" dirty="0">
                  <a:solidFill>
                    <a:srgbClr val="000000"/>
                  </a:solidFill>
                </a:rPr>
                <a:t>x</a:t>
              </a:r>
              <a:r>
                <a:rPr lang="en-US" b="1" i="1" dirty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</a:rPr>
                <a:t>does </a:t>
              </a:r>
              <a:r>
                <a:rPr lang="en-US" i="1" dirty="0">
                  <a:solidFill>
                    <a:srgbClr val="000000"/>
                  </a:solidFill>
                </a:rPr>
                <a:t>P</a:t>
              </a:r>
              <a:r>
                <a:rPr lang="en-US" b="1" i="1" dirty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</a:rPr>
                <a:t>lie on the </a:t>
              </a:r>
              <a:r>
                <a:rPr lang="en-US" b="1" dirty="0" smtClean="0">
                  <a:solidFill>
                    <a:srgbClr val="000000"/>
                  </a:solidFill>
                  <a:latin typeface="Arial" pitchFamily="34" charset="0"/>
                </a:rPr>
                <a:t>bisector 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</a:rPr>
                <a:t>of </a:t>
              </a:r>
              <a:r>
                <a:rPr lang="en-US" dirty="0" smtClean="0">
                  <a:sym typeface="Symbol" pitchFamily="18" charset="2"/>
                </a:rPr>
                <a:t> </a:t>
              </a:r>
              <a:r>
                <a:rPr lang="en-US" i="1" dirty="0" smtClean="0">
                  <a:solidFill>
                    <a:srgbClr val="000000"/>
                  </a:solidFill>
                </a:rPr>
                <a:t>A</a:t>
              </a:r>
              <a:r>
                <a:rPr lang="en-US" b="1" dirty="0">
                  <a:solidFill>
                    <a:srgbClr val="000000"/>
                  </a:solidFill>
                  <a:latin typeface="Arial" pitchFamily="34" charset="0"/>
                </a:rPr>
                <a:t>?</a:t>
              </a:r>
            </a:p>
          </p:txBody>
        </p:sp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32" y="1056"/>
              <a:ext cx="1296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" name="Rectangle 30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3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0" grpId="0"/>
      <p:bldP spid="18446" grpId="0" autoUpdateAnimBg="0"/>
      <p:bldP spid="18450" grpId="0" autoUpdateAnimBg="0"/>
      <p:bldP spid="18454" grpId="0" autoUpdateAnimBg="0"/>
      <p:bldP spid="184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0263" y="4572000"/>
            <a:ext cx="2166937" cy="1639888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38138" y="304800"/>
            <a:ext cx="301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838200" y="990600"/>
            <a:ext cx="41216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</a:rPr>
              <a:t>For numbers</a:t>
            </a:r>
            <a:r>
              <a:rPr lang="en-US" dirty="0" smtClean="0"/>
              <a:t>1–3</a:t>
            </a:r>
            <a:r>
              <a:rPr lang="en-US" dirty="0"/>
              <a:t>,</a:t>
            </a:r>
            <a:r>
              <a:rPr lang="en-US" b="1" dirty="0">
                <a:latin typeface="Arial" pitchFamily="34" charset="0"/>
              </a:rPr>
              <a:t> find the value of </a:t>
            </a:r>
            <a:r>
              <a:rPr lang="en-US" i="1" dirty="0"/>
              <a:t>x</a:t>
            </a:r>
            <a:r>
              <a:rPr lang="en-US" b="1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041525" y="1676400"/>
          <a:ext cx="2225675" cy="1776413"/>
        </p:xfrm>
        <a:graphic>
          <a:graphicData uri="http://schemas.openxmlformats.org/presentationml/2006/ole">
            <p:oleObj spid="_x0000_s24579" name="Bitmap Image" r:id="rId4" imgW="942857" imgH="752381" progId="PBrush">
              <p:embed/>
            </p:oleObj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66863" y="15763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05100" y="1738313"/>
            <a:ext cx="2705100" cy="1766887"/>
            <a:chOff x="4260" y="672"/>
            <a:chExt cx="1704" cy="1113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5136" y="107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608" y="67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4620" y="1497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4260" y="987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66800" y="3657600"/>
            <a:ext cx="2667000" cy="485775"/>
            <a:chOff x="480" y="2448"/>
            <a:chExt cx="1680" cy="306"/>
          </a:xfrm>
        </p:grpSpPr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776" y="246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15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480" y="2448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5832475" y="1905000"/>
          <a:ext cx="2168525" cy="1719263"/>
        </p:xfrm>
        <a:graphic>
          <a:graphicData uri="http://schemas.openxmlformats.org/presentationml/2006/ole">
            <p:oleObj spid="_x0000_s24580" name="Bitmap Image" r:id="rId5" imgW="866896" imgH="733333" progId="PBrush">
              <p:embed/>
            </p:oleObj>
          </a:graphicData>
        </a:graphic>
      </p:graphicFrame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438775" y="24495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275388" y="170815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370638" y="3305175"/>
            <a:ext cx="134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239000" y="2362200"/>
            <a:ext cx="102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829175" y="16843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2.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867400" y="3657600"/>
            <a:ext cx="2600325" cy="457200"/>
            <a:chOff x="432" y="2448"/>
            <a:chExt cx="1638" cy="288"/>
          </a:xfrm>
        </p:grpSpPr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1728" y="2448"/>
              <a:ext cx="3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11</a:t>
              </a: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432" y="2448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582738" y="43957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194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133600" y="510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3352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8956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334000" y="4953000"/>
            <a:ext cx="2470150" cy="457200"/>
            <a:chOff x="432" y="2448"/>
            <a:chExt cx="1556" cy="288"/>
          </a:xfrm>
        </p:grpSpPr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1776" y="24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432" y="2448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More Practice Problems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p:oleObj spid="_x0000_s25603" name="Image" r:id="rId3" imgW="13003175" imgH="456821" progId="">
              <p:embed/>
            </p:oleObj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38138" y="304800"/>
            <a:ext cx="301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1066799"/>
            <a:ext cx="8323263" cy="784225"/>
            <a:chOff x="85" y="990"/>
            <a:chExt cx="5243" cy="494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73" y="993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b="1" dirty="0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85" y="990"/>
              <a:ext cx="5243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Do you have enough information to conclude that </a:t>
              </a:r>
            </a:p>
            <a:p>
              <a:pPr>
                <a:spcBef>
                  <a:spcPct val="50000"/>
                </a:spcBef>
              </a:pPr>
              <a:r>
                <a:rPr lang="en-US" b="1" i="1" dirty="0"/>
                <a:t>QS</a:t>
              </a:r>
              <a:r>
                <a:rPr lang="en-US" b="1" i="1" dirty="0">
                  <a:latin typeface="Arial" pitchFamily="34" charset="0"/>
                </a:rPr>
                <a:t> </a:t>
              </a:r>
              <a:r>
                <a:rPr lang="en-US" b="1" dirty="0">
                  <a:latin typeface="Arial" pitchFamily="34" charset="0"/>
                </a:rPr>
                <a:t>bisects </a:t>
              </a:r>
              <a:r>
                <a:rPr lang="en-US" b="1" dirty="0" smtClean="0">
                  <a:sym typeface="Symbol" pitchFamily="18" charset="2"/>
                </a:rPr>
                <a:t> </a:t>
              </a:r>
              <a:r>
                <a:rPr lang="en-US" b="1" i="1" dirty="0" smtClean="0"/>
                <a:t>PQR</a:t>
              </a:r>
              <a:r>
                <a:rPr lang="en-US" b="1" dirty="0">
                  <a:latin typeface="Arial" pitchFamily="34" charset="0"/>
                </a:rPr>
                <a:t>?</a:t>
              </a:r>
              <a:r>
                <a:rPr lang="en-US" b="1" i="1" dirty="0">
                  <a:latin typeface="Arial" pitchFamily="34" charset="0"/>
                </a:rPr>
                <a:t> Explain.</a:t>
              </a:r>
            </a:p>
          </p:txBody>
        </p:sp>
      </p:grp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00200"/>
            <a:ext cx="336292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473200" y="2895601"/>
            <a:ext cx="6679794" cy="995363"/>
            <a:chOff x="432" y="1824"/>
            <a:chExt cx="3820" cy="627"/>
          </a:xfrm>
        </p:grpSpPr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432" y="2218"/>
              <a:ext cx="38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Arial" pitchFamily="34" charset="0"/>
                </a:rPr>
                <a:t>No; you need to establish that</a:t>
              </a:r>
              <a:r>
                <a:rPr lang="en-US" b="1" dirty="0">
                  <a:latin typeface="Univers-CondensedBold" charset="0"/>
                </a:rPr>
                <a:t> </a:t>
              </a:r>
              <a:r>
                <a:rPr lang="en-US" b="1" i="1" dirty="0" smtClean="0"/>
                <a:t>SR </a:t>
              </a:r>
              <a:r>
                <a:rPr lang="en-US" b="1" dirty="0" smtClean="0">
                  <a:sym typeface="Symbol"/>
                </a:rPr>
                <a:t></a:t>
              </a:r>
              <a:r>
                <a:rPr lang="en-US" b="1" i="1" dirty="0" smtClean="0">
                  <a:sym typeface="Symbol"/>
                </a:rPr>
                <a:t> </a:t>
              </a:r>
              <a:r>
                <a:rPr lang="en-US" b="1" i="1" dirty="0" smtClean="0"/>
                <a:t>QR</a:t>
              </a:r>
              <a:r>
                <a:rPr lang="en-US" b="1" i="1" dirty="0" smtClean="0">
                  <a:latin typeface="Univers-CondensedBoldOblique" charset="0"/>
                </a:rPr>
                <a:t> </a:t>
              </a:r>
              <a:r>
                <a:rPr lang="en-US" b="1" dirty="0" smtClean="0">
                  <a:latin typeface="Arial" pitchFamily="34" charset="0"/>
                </a:rPr>
                <a:t>and </a:t>
              </a:r>
              <a:r>
                <a:rPr lang="en-US" b="1" i="1" dirty="0" smtClean="0"/>
                <a:t>SP </a:t>
              </a:r>
              <a:r>
                <a:rPr lang="en-US" b="1" dirty="0" smtClean="0">
                  <a:sym typeface="Symbol"/>
                </a:rPr>
                <a:t> </a:t>
              </a:r>
              <a:r>
                <a:rPr lang="en-US" b="1" i="1" dirty="0" smtClean="0"/>
                <a:t>QP</a:t>
              </a:r>
              <a:r>
                <a:rPr lang="en-US" b="1" dirty="0">
                  <a:latin typeface="Univers-CondensedBold" charset="0"/>
                </a:rPr>
                <a:t>.</a:t>
              </a: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470" y="1824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4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487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Equity</vt:lpstr>
      <vt:lpstr>Bitmap Image</vt:lpstr>
      <vt:lpstr>Image</vt:lpstr>
      <vt:lpstr>5.3 Use Angle Bisectors of Triangles</vt:lpstr>
      <vt:lpstr>Objectives</vt:lpstr>
      <vt:lpstr>Vocabulary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5.3 Notes: Use Angle Bisectors of Triangles</dc:title>
  <dc:creator/>
  <cp:lastModifiedBy>Liz Padilla</cp:lastModifiedBy>
  <cp:revision>18</cp:revision>
  <dcterms:created xsi:type="dcterms:W3CDTF">2008-11-18T07:55:40Z</dcterms:created>
  <dcterms:modified xsi:type="dcterms:W3CDTF">2011-12-03T14:42:51Z</dcterms:modified>
</cp:coreProperties>
</file>