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5" r:id="rId3"/>
    <p:sldId id="266" r:id="rId4"/>
    <p:sldId id="267" r:id="rId5"/>
    <p:sldId id="259" r:id="rId6"/>
    <p:sldId id="260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ABC5E5-41D6-48AC-AC4B-9764F9E3C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FAE3-64F3-4A27-A077-4FD48D7C5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B151-9CB1-4146-85E1-D4367C1CE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03200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E264F2-2FCD-428B-800F-5133AE887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E342-C6BF-4365-8B40-D83A4F54E9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ACB96B-21BE-4A90-AF62-D6EE1CF65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2C8C-11C1-419E-BD0B-56BE83FC83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29E4-8F71-466B-B976-7FD16C5DCB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8FA-CA52-4756-B363-FD686CDF3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4225-5D4C-4B0C-B075-4A20F0E76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7BF-B8D7-4FBD-B586-008864FB0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C9821D-BE7A-42D6-B7FD-74F1B1F25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B02E22-4A93-45A1-925A-0EA72255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5.4 Medians and Altitudes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Use properties of medians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Locate the </a:t>
            </a:r>
            <a:r>
              <a:rPr lang="en-US" sz="3200" dirty="0" err="1" smtClean="0"/>
              <a:t>centroid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Use properties of altitudes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Locate the orthocenter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000500" cy="4038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b="1" dirty="0"/>
              <a:t>A </a:t>
            </a:r>
            <a:r>
              <a:rPr lang="en-US" sz="2800" b="1" i="1" dirty="0">
                <a:solidFill>
                  <a:srgbClr val="FF0000"/>
                </a:solidFill>
              </a:rPr>
              <a:t>median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is </a:t>
            </a:r>
            <a:r>
              <a:rPr lang="en-US" sz="2800" b="1" dirty="0"/>
              <a:t>a segment </a:t>
            </a:r>
            <a:r>
              <a:rPr lang="en-US" sz="2800" b="1" dirty="0" smtClean="0"/>
              <a:t>from a vertex </a:t>
            </a:r>
            <a:r>
              <a:rPr lang="en-US" sz="2800" b="1" dirty="0"/>
              <a:t>of a </a:t>
            </a:r>
            <a:r>
              <a:rPr lang="en-US" sz="2800" b="1" dirty="0">
                <a:cs typeface="Times New Roman" pitchFamily="18" charset="0"/>
              </a:rPr>
              <a:t>∆ </a:t>
            </a:r>
            <a:r>
              <a:rPr lang="en-US" sz="2800" b="1" dirty="0" smtClean="0">
                <a:cs typeface="Times New Roman" pitchFamily="18" charset="0"/>
              </a:rPr>
              <a:t>to the </a:t>
            </a:r>
            <a:r>
              <a:rPr lang="en-US" sz="2800" b="1" dirty="0">
                <a:cs typeface="Times New Roman" pitchFamily="18" charset="0"/>
              </a:rPr>
              <a:t>midpoint of the </a:t>
            </a:r>
            <a:r>
              <a:rPr lang="en-US" sz="2800" b="1" dirty="0" smtClean="0">
                <a:cs typeface="Times New Roman" pitchFamily="18" charset="0"/>
              </a:rPr>
              <a:t>opposite side. </a:t>
            </a:r>
            <a:r>
              <a:rPr lang="en-US" sz="2800" b="1" i="1" dirty="0" smtClean="0">
                <a:cs typeface="Times New Roman" pitchFamily="18" charset="0"/>
              </a:rPr>
              <a:t>Every </a:t>
            </a:r>
            <a:r>
              <a:rPr lang="en-US" sz="2800" b="1" i="1" dirty="0">
                <a:cs typeface="Times New Roman" pitchFamily="18" charset="0"/>
              </a:rPr>
              <a:t>∆ has three medians.</a:t>
            </a:r>
            <a:r>
              <a:rPr lang="en-US" sz="2800" dirty="0">
                <a:cs typeface="Times New Roman" pitchFamily="18" charset="0"/>
              </a:rPr>
              <a:t/>
            </a:r>
            <a:br>
              <a:rPr lang="en-US" sz="2800" dirty="0">
                <a:cs typeface="Times New Roman" pitchFamily="18" charset="0"/>
              </a:rPr>
            </a:br>
            <a:endParaRPr lang="en-US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cs typeface="Times New Roman" pitchFamily="18" charset="0"/>
              </a:rPr>
              <a:t>These medians intersect at a common </a:t>
            </a:r>
            <a:r>
              <a:rPr lang="en-US" sz="2800" b="1" dirty="0" smtClean="0">
                <a:cs typeface="Times New Roman" pitchFamily="18" charset="0"/>
              </a:rPr>
              <a:t>point, the point of concurrency, </a:t>
            </a:r>
            <a:r>
              <a:rPr lang="en-US" sz="2800" b="1" dirty="0">
                <a:cs typeface="Times New Roman" pitchFamily="18" charset="0"/>
              </a:rPr>
              <a:t>called the </a:t>
            </a:r>
            <a:r>
              <a:rPr lang="en-US" sz="2800" b="1" i="1" dirty="0" err="1">
                <a:solidFill>
                  <a:srgbClr val="FF0000"/>
                </a:solidFill>
                <a:cs typeface="Times New Roman" pitchFamily="18" charset="0"/>
              </a:rPr>
              <a:t>centroid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en-US" sz="2800" b="1" dirty="0">
                <a:cs typeface="Times New Roman" pitchFamily="18" charset="0"/>
              </a:rPr>
              <a:t/>
            </a:r>
            <a:br>
              <a:rPr lang="en-US" sz="2800" b="1" dirty="0">
                <a:cs typeface="Times New Roman" pitchFamily="18" charset="0"/>
              </a:rPr>
            </a:br>
            <a:endParaRPr lang="en-US" sz="28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cs typeface="Times New Roman" pitchFamily="18" charset="0"/>
              </a:rPr>
              <a:t>The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cs typeface="Times New Roman" pitchFamily="18" charset="0"/>
              </a:rPr>
              <a:t>centroid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is the point of balance for a ∆.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713288" y="914400"/>
            <a:ext cx="6273799" cy="5068888"/>
            <a:chOff x="4713288" y="914400"/>
            <a:chExt cx="6273799" cy="5068888"/>
          </a:xfrm>
        </p:grpSpPr>
        <p:sp>
          <p:nvSpPr>
            <p:cNvPr id="4710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24600" y="914400"/>
              <a:ext cx="4662487" cy="5068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5194300" y="1495425"/>
              <a:ext cx="3429000" cy="324961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H="1">
              <a:off x="4751388" y="1495425"/>
              <a:ext cx="442912" cy="3887788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>
              <a:off x="4751388" y="4745038"/>
              <a:ext cx="3871912" cy="63817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>
              <a:off x="5194300" y="1495425"/>
              <a:ext cx="1503362" cy="35782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>
              <a:off x="5599113" y="5016500"/>
              <a:ext cx="115887" cy="4254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7370763" y="4629150"/>
              <a:ext cx="134937" cy="4841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5" name="Rectangle 11"/>
            <p:cNvSpPr>
              <a:spLocks noChangeArrowheads="1"/>
            </p:cNvSpPr>
            <p:nvPr/>
          </p:nvSpPr>
          <p:spPr bwMode="auto">
            <a:xfrm>
              <a:off x="7086600" y="2819400"/>
              <a:ext cx="963612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MEDIAN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6657975" y="5035550"/>
              <a:ext cx="96837" cy="9683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auto">
            <a:xfrm>
              <a:off x="6851650" y="5170488"/>
              <a:ext cx="269875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156200" y="1455738"/>
              <a:ext cx="95250" cy="9683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9" name="Rectangle 15"/>
            <p:cNvSpPr>
              <a:spLocks noChangeArrowheads="1"/>
            </p:cNvSpPr>
            <p:nvPr/>
          </p:nvSpPr>
          <p:spPr bwMode="auto">
            <a:xfrm>
              <a:off x="5002213" y="1108075"/>
              <a:ext cx="231775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13288" y="5345113"/>
              <a:ext cx="95250" cy="9683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1" name="Rectangle 17"/>
            <p:cNvSpPr>
              <a:spLocks noChangeArrowheads="1"/>
            </p:cNvSpPr>
            <p:nvPr/>
          </p:nvSpPr>
          <p:spPr bwMode="auto">
            <a:xfrm>
              <a:off x="4905375" y="5480050"/>
              <a:ext cx="250825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8585200" y="4706938"/>
              <a:ext cx="96837" cy="9683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3" name="Rectangle 19"/>
            <p:cNvSpPr>
              <a:spLocks noChangeArrowheads="1"/>
            </p:cNvSpPr>
            <p:nvPr/>
          </p:nvSpPr>
          <p:spPr bwMode="auto">
            <a:xfrm>
              <a:off x="8777288" y="4841875"/>
              <a:ext cx="269875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Vocabulary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172200" y="2971800"/>
            <a:ext cx="838200" cy="7620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0005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Theorem </a:t>
            </a:r>
            <a:r>
              <a:rPr lang="en-US" sz="3200" b="1" dirty="0" smtClean="0">
                <a:solidFill>
                  <a:srgbClr val="FF0000"/>
                </a:solidFill>
              </a:rPr>
              <a:t>5.8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(</a:t>
            </a:r>
            <a:r>
              <a:rPr lang="en-US" sz="3200" b="1" i="1" dirty="0" err="1">
                <a:solidFill>
                  <a:srgbClr val="FF0000"/>
                </a:solidFill>
              </a:rPr>
              <a:t>Centroid</a:t>
            </a:r>
            <a:r>
              <a:rPr lang="en-US" sz="3200" b="1" i="1" dirty="0">
                <a:solidFill>
                  <a:srgbClr val="FF0000"/>
                </a:solidFill>
              </a:rPr>
              <a:t> Theorem)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dirty="0"/>
              <a:t>The </a:t>
            </a:r>
            <a:r>
              <a:rPr lang="en-US" sz="3200" b="1" dirty="0" err="1"/>
              <a:t>centroid</a:t>
            </a:r>
            <a:r>
              <a:rPr lang="en-US" sz="3200" b="1" dirty="0"/>
              <a:t> of a </a:t>
            </a:r>
            <a:r>
              <a:rPr lang="en-US" sz="3200" b="1" dirty="0">
                <a:cs typeface="Times New Roman" pitchFamily="18" charset="0"/>
              </a:rPr>
              <a:t>∆ is located two thirds of the distance from a vertex to the midpoint of the side opposite the vertex on a median.</a:t>
            </a:r>
          </a:p>
        </p:txBody>
      </p:sp>
      <p:sp>
        <p:nvSpPr>
          <p:cNvPr id="447495" name="Rectangle 7"/>
          <p:cNvSpPr>
            <a:spLocks noChangeArrowheads="1"/>
          </p:cNvSpPr>
          <p:nvPr/>
        </p:nvSpPr>
        <p:spPr bwMode="auto">
          <a:xfrm>
            <a:off x="5148263" y="5195888"/>
            <a:ext cx="1420812" cy="3063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Theorem 5.8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-100000" contrast="-100000"/>
          </a:blip>
          <a:srcRect/>
          <a:stretch>
            <a:fillRect/>
          </a:stretch>
        </p:blipFill>
        <p:spPr>
          <a:xfrm>
            <a:off x="4533900" y="1547813"/>
            <a:ext cx="4610100" cy="4095750"/>
          </a:xfrm>
          <a:noFill/>
          <a:ln/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6172200" y="3733800"/>
            <a:ext cx="1676400" cy="76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181600" y="5105400"/>
            <a:ext cx="1447800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685800" y="2819400"/>
            <a:ext cx="1616076" cy="776288"/>
            <a:chOff x="357" y="1674"/>
            <a:chExt cx="1018" cy="489"/>
          </a:xfrm>
        </p:grpSpPr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357" y="1773"/>
              <a:ext cx="5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 dirty="0">
                  <a:solidFill>
                    <a:srgbClr val="FF001A"/>
                  </a:solidFill>
                  <a:latin typeface="Times New Roman" pitchFamily="18" charset="0"/>
                </a:rPr>
                <a:t>SQ 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39947" name="Group 11"/>
            <p:cNvGrpSpPr>
              <a:grpSpLocks/>
            </p:cNvGrpSpPr>
            <p:nvPr/>
          </p:nvGrpSpPr>
          <p:grpSpPr bwMode="auto">
            <a:xfrm>
              <a:off x="825" y="1674"/>
              <a:ext cx="550" cy="489"/>
              <a:chOff x="825" y="1674"/>
              <a:chExt cx="550" cy="489"/>
            </a:xfrm>
          </p:grpSpPr>
          <p:grpSp>
            <p:nvGrpSpPr>
              <p:cNvPr id="39948" name="Group 12"/>
              <p:cNvGrpSpPr>
                <a:grpSpLocks/>
              </p:cNvGrpSpPr>
              <p:nvPr/>
            </p:nvGrpSpPr>
            <p:grpSpPr bwMode="auto">
              <a:xfrm>
                <a:off x="825" y="1674"/>
                <a:ext cx="215" cy="489"/>
                <a:chOff x="240" y="1995"/>
                <a:chExt cx="215" cy="489"/>
              </a:xfrm>
            </p:grpSpPr>
            <p:sp>
              <p:nvSpPr>
                <p:cNvPr id="399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3" y="1995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39950" name="Line 14"/>
                <p:cNvSpPr>
                  <a:spLocks noChangeShapeType="1"/>
                </p:cNvSpPr>
                <p:nvPr/>
              </p:nvSpPr>
              <p:spPr bwMode="auto">
                <a:xfrm>
                  <a:off x="265" y="223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0" y="2196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39952" name="Rectangle 16"/>
              <p:cNvSpPr>
                <a:spLocks noChangeArrowheads="1"/>
              </p:cNvSpPr>
              <p:nvPr/>
            </p:nvSpPr>
            <p:spPr bwMode="auto">
              <a:xfrm>
                <a:off x="978" y="1773"/>
                <a:ext cx="39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 b="1" i="1" dirty="0">
                    <a:latin typeface="Times New Roman" pitchFamily="18" charset="0"/>
                  </a:rPr>
                  <a:t>SW</a:t>
                </a:r>
              </a:p>
            </p:txBody>
          </p:sp>
        </p:grpSp>
      </p:grp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2667000" y="28956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73F3"/>
                </a:solidFill>
                <a:latin typeface="Arial" pitchFamily="34" charset="0"/>
              </a:rPr>
              <a:t>Concurrency of Medians of a Triangle Theorem</a:t>
            </a:r>
          </a:p>
        </p:txBody>
      </p:sp>
      <p:grpSp>
        <p:nvGrpSpPr>
          <p:cNvPr id="39954" name="Group 18"/>
          <p:cNvGrpSpPr>
            <a:grpSpLocks/>
          </p:cNvGrpSpPr>
          <p:nvPr/>
        </p:nvGrpSpPr>
        <p:grpSpPr bwMode="auto">
          <a:xfrm>
            <a:off x="773113" y="3724275"/>
            <a:ext cx="1404938" cy="776288"/>
            <a:chOff x="487" y="2346"/>
            <a:chExt cx="885" cy="489"/>
          </a:xfrm>
        </p:grpSpPr>
        <p:sp>
          <p:nvSpPr>
            <p:cNvPr id="39955" name="Rectangle 19"/>
            <p:cNvSpPr>
              <a:spLocks noChangeArrowheads="1"/>
            </p:cNvSpPr>
            <p:nvPr/>
          </p:nvSpPr>
          <p:spPr bwMode="auto">
            <a:xfrm>
              <a:off x="487" y="2442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dirty="0">
                  <a:solidFill>
                    <a:srgbClr val="FF001A"/>
                  </a:solidFill>
                  <a:latin typeface="Times New Roman" pitchFamily="18" charset="0"/>
                </a:rPr>
                <a:t>8</a:t>
              </a:r>
              <a:r>
                <a:rPr lang="en-US" sz="2400" i="1" dirty="0">
                  <a:solidFill>
                    <a:srgbClr val="FF001A"/>
                  </a:solidFill>
                  <a:latin typeface="Times New Roman" pitchFamily="18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39956" name="Group 20"/>
            <p:cNvGrpSpPr>
              <a:grpSpLocks/>
            </p:cNvGrpSpPr>
            <p:nvPr/>
          </p:nvGrpSpPr>
          <p:grpSpPr bwMode="auto">
            <a:xfrm>
              <a:off x="822" y="2346"/>
              <a:ext cx="550" cy="489"/>
              <a:chOff x="822" y="2346"/>
              <a:chExt cx="550" cy="489"/>
            </a:xfrm>
          </p:grpSpPr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822" y="2346"/>
                <a:ext cx="215" cy="489"/>
                <a:chOff x="240" y="1995"/>
                <a:chExt cx="215" cy="489"/>
              </a:xfrm>
            </p:grpSpPr>
            <p:sp>
              <p:nvSpPr>
                <p:cNvPr id="3995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3" y="1995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39959" name="Line 23"/>
                <p:cNvSpPr>
                  <a:spLocks noChangeShapeType="1"/>
                </p:cNvSpPr>
                <p:nvPr/>
              </p:nvSpPr>
              <p:spPr bwMode="auto">
                <a:xfrm>
                  <a:off x="265" y="223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40" y="2196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39961" name="Rectangle 25"/>
              <p:cNvSpPr>
                <a:spLocks noChangeArrowheads="1"/>
              </p:cNvSpPr>
              <p:nvPr/>
            </p:nvSpPr>
            <p:spPr bwMode="auto">
              <a:xfrm>
                <a:off x="975" y="2445"/>
                <a:ext cx="39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 b="1" i="1" dirty="0">
                    <a:latin typeface="Times New Roman" pitchFamily="18" charset="0"/>
                  </a:rPr>
                  <a:t>SW</a:t>
                </a:r>
              </a:p>
            </p:txBody>
          </p:sp>
        </p:grpSp>
      </p:grp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2667000" y="3919538"/>
            <a:ext cx="2849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dirty="0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 dirty="0">
                <a:solidFill>
                  <a:srgbClr val="0073F3"/>
                </a:solidFill>
                <a:latin typeface="Times New Roman" pitchFamily="18" charset="0"/>
              </a:rPr>
              <a:t>8</a:t>
            </a:r>
            <a:r>
              <a:rPr lang="en-US" sz="2000" b="1" dirty="0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 dirty="0">
                <a:solidFill>
                  <a:srgbClr val="0073F3"/>
                </a:solidFill>
                <a:latin typeface="Times New Roman" pitchFamily="18" charset="0"/>
              </a:rPr>
              <a:t>SQ</a:t>
            </a:r>
            <a:r>
              <a:rPr lang="en-US" sz="2000" b="1" dirty="0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grpSp>
        <p:nvGrpSpPr>
          <p:cNvPr id="39963" name="Group 27"/>
          <p:cNvGrpSpPr>
            <a:grpSpLocks/>
          </p:cNvGrpSpPr>
          <p:nvPr/>
        </p:nvGrpSpPr>
        <p:grpSpPr bwMode="auto">
          <a:xfrm>
            <a:off x="623888" y="4643433"/>
            <a:ext cx="1254124" cy="466724"/>
            <a:chOff x="393" y="2925"/>
            <a:chExt cx="790" cy="294"/>
          </a:xfrm>
        </p:grpSpPr>
        <p:sp>
          <p:nvSpPr>
            <p:cNvPr id="39964" name="Rectangle 28"/>
            <p:cNvSpPr>
              <a:spLocks noChangeArrowheads="1"/>
            </p:cNvSpPr>
            <p:nvPr/>
          </p:nvSpPr>
          <p:spPr bwMode="auto">
            <a:xfrm>
              <a:off x="393" y="2925"/>
              <a:ext cx="4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dirty="0">
                  <a:latin typeface="Times New Roman" pitchFamily="18" charset="0"/>
                </a:rPr>
                <a:t>12</a:t>
              </a:r>
              <a:r>
                <a:rPr lang="en-US" sz="2400" b="1" i="1" dirty="0">
                  <a:latin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39965" name="Rectangle 29"/>
            <p:cNvSpPr>
              <a:spLocks noChangeArrowheads="1"/>
            </p:cNvSpPr>
            <p:nvPr/>
          </p:nvSpPr>
          <p:spPr bwMode="auto">
            <a:xfrm>
              <a:off x="786" y="2928"/>
              <a:ext cx="3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 dirty="0">
                  <a:latin typeface="Times New Roman" pitchFamily="18" charset="0"/>
                </a:rPr>
                <a:t>SW</a:t>
              </a:r>
            </a:p>
          </p:txBody>
        </p:sp>
      </p:grpSp>
      <p:grpSp>
        <p:nvGrpSpPr>
          <p:cNvPr id="39966" name="Group 30"/>
          <p:cNvGrpSpPr>
            <a:grpSpLocks/>
          </p:cNvGrpSpPr>
          <p:nvPr/>
        </p:nvGrpSpPr>
        <p:grpSpPr bwMode="auto">
          <a:xfrm>
            <a:off x="2667000" y="4571997"/>
            <a:ext cx="5938838" cy="701674"/>
            <a:chOff x="1440" y="2808"/>
            <a:chExt cx="3504" cy="442"/>
          </a:xfrm>
        </p:grpSpPr>
        <p:sp>
          <p:nvSpPr>
            <p:cNvPr id="39967" name="Rectangle 31"/>
            <p:cNvSpPr>
              <a:spLocks noChangeArrowheads="1"/>
            </p:cNvSpPr>
            <p:nvPr/>
          </p:nvSpPr>
          <p:spPr bwMode="auto">
            <a:xfrm>
              <a:off x="1440" y="2881"/>
              <a:ext cx="35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solidFill>
                    <a:srgbClr val="0073F3"/>
                  </a:solidFill>
                  <a:latin typeface="Arial" pitchFamily="34" charset="0"/>
                </a:rPr>
                <a:t>Multiply each side by the reciprocal,     .</a:t>
              </a:r>
            </a:p>
          </p:txBody>
        </p:sp>
        <p:grpSp>
          <p:nvGrpSpPr>
            <p:cNvPr id="39968" name="Group 32"/>
            <p:cNvGrpSpPr>
              <a:grpSpLocks/>
            </p:cNvGrpSpPr>
            <p:nvPr/>
          </p:nvGrpSpPr>
          <p:grpSpPr bwMode="auto">
            <a:xfrm>
              <a:off x="4048" y="2808"/>
              <a:ext cx="196" cy="442"/>
              <a:chOff x="4030" y="2513"/>
              <a:chExt cx="196" cy="442"/>
            </a:xfrm>
          </p:grpSpPr>
          <p:sp>
            <p:nvSpPr>
              <p:cNvPr id="39969" name="Text Box 33"/>
              <p:cNvSpPr txBox="1">
                <a:spLocks noChangeArrowheads="1"/>
              </p:cNvSpPr>
              <p:nvPr/>
            </p:nvSpPr>
            <p:spPr bwMode="auto">
              <a:xfrm>
                <a:off x="4030" y="2513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73F3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9970" name="Line 34"/>
              <p:cNvSpPr>
                <a:spLocks noChangeShapeType="1"/>
              </p:cNvSpPr>
              <p:nvPr/>
            </p:nvSpPr>
            <p:spPr bwMode="auto">
              <a:xfrm>
                <a:off x="4030" y="2705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73F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1" name="Text Box 35"/>
              <p:cNvSpPr txBox="1">
                <a:spLocks noChangeArrowheads="1"/>
              </p:cNvSpPr>
              <p:nvPr/>
            </p:nvSpPr>
            <p:spPr bwMode="auto">
              <a:xfrm>
                <a:off x="4030" y="2705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73F3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</p:grpSp>
      <p:grpSp>
        <p:nvGrpSpPr>
          <p:cNvPr id="39972" name="Group 36"/>
          <p:cNvGrpSpPr>
            <a:grpSpLocks/>
          </p:cNvGrpSpPr>
          <p:nvPr/>
        </p:nvGrpSpPr>
        <p:grpSpPr bwMode="auto">
          <a:xfrm>
            <a:off x="588963" y="5243519"/>
            <a:ext cx="4476750" cy="468313"/>
            <a:chOff x="371" y="3303"/>
            <a:chExt cx="2820" cy="295"/>
          </a:xfrm>
        </p:grpSpPr>
        <p:sp>
          <p:nvSpPr>
            <p:cNvPr id="39973" name="Rectangle 37"/>
            <p:cNvSpPr>
              <a:spLocks noChangeArrowheads="1"/>
            </p:cNvSpPr>
            <p:nvPr/>
          </p:nvSpPr>
          <p:spPr bwMode="auto">
            <a:xfrm>
              <a:off x="371" y="3307"/>
              <a:ext cx="11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dirty="0">
                  <a:latin typeface="Arial" pitchFamily="34" charset="0"/>
                </a:rPr>
                <a:t>Then </a:t>
              </a:r>
              <a:r>
                <a:rPr lang="en-US" sz="2400" b="1" i="1" dirty="0">
                  <a:latin typeface="Times New Roman" pitchFamily="18" charset="0"/>
                </a:rPr>
                <a:t>QW </a:t>
              </a:r>
              <a:r>
                <a:rPr lang="en-US" sz="2400" b="1" dirty="0"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39974" name="Rectangle 38"/>
            <p:cNvSpPr>
              <a:spLocks noChangeArrowheads="1"/>
            </p:cNvSpPr>
            <p:nvPr/>
          </p:nvSpPr>
          <p:spPr bwMode="auto">
            <a:xfrm>
              <a:off x="1372" y="3306"/>
              <a:ext cx="9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 dirty="0">
                  <a:latin typeface="Times New Roman" pitchFamily="18" charset="0"/>
                </a:rPr>
                <a:t>SW – SQ =</a:t>
              </a:r>
              <a:endParaRPr lang="en-US" sz="2400" b="1" dirty="0">
                <a:latin typeface="Times New Roman" pitchFamily="18" charset="0"/>
              </a:endParaRPr>
            </a:p>
          </p:txBody>
        </p:sp>
        <p:sp>
          <p:nvSpPr>
            <p:cNvPr id="39975" name="Rectangle 39"/>
            <p:cNvSpPr>
              <a:spLocks noChangeArrowheads="1"/>
            </p:cNvSpPr>
            <p:nvPr/>
          </p:nvSpPr>
          <p:spPr bwMode="auto">
            <a:xfrm>
              <a:off x="2257" y="3303"/>
              <a:ext cx="7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dirty="0">
                  <a:latin typeface="Times New Roman" pitchFamily="18" charset="0"/>
                </a:rPr>
                <a:t>12 – 8 =</a:t>
              </a:r>
            </a:p>
          </p:txBody>
        </p:sp>
        <p:sp>
          <p:nvSpPr>
            <p:cNvPr id="39976" name="Rectangle 40"/>
            <p:cNvSpPr>
              <a:spLocks noChangeArrowheads="1"/>
            </p:cNvSpPr>
            <p:nvPr/>
          </p:nvSpPr>
          <p:spPr bwMode="auto">
            <a:xfrm>
              <a:off x="2931" y="3303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dirty="0">
                  <a:latin typeface="Times New Roman" pitchFamily="18" charset="0"/>
                </a:rPr>
                <a:t>4.</a:t>
              </a:r>
            </a:p>
          </p:txBody>
        </p:sp>
      </p:grp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573088" y="5867400"/>
            <a:ext cx="3603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Arial" pitchFamily="34" charset="0"/>
              </a:rPr>
              <a:t>So, </a:t>
            </a:r>
            <a:r>
              <a:rPr lang="en-US" sz="2400" b="1" i="1" dirty="0">
                <a:latin typeface="Times New Roman" pitchFamily="18" charset="0"/>
              </a:rPr>
              <a:t>QW </a:t>
            </a:r>
            <a:r>
              <a:rPr lang="en-US" sz="2400" b="1" dirty="0">
                <a:latin typeface="Times New Roman" pitchFamily="18" charset="0"/>
              </a:rPr>
              <a:t>= 4</a:t>
            </a:r>
            <a:r>
              <a:rPr lang="en-US" sz="2400" b="1" dirty="0">
                <a:latin typeface="Arial" pitchFamily="34" charset="0"/>
              </a:rPr>
              <a:t> and </a:t>
            </a:r>
            <a:r>
              <a:rPr lang="en-US" sz="2400" b="1" i="1" dirty="0">
                <a:latin typeface="Times New Roman" pitchFamily="18" charset="0"/>
              </a:rPr>
              <a:t>SW =</a:t>
            </a:r>
            <a:r>
              <a:rPr lang="en-US" sz="2400" b="1" dirty="0">
                <a:latin typeface="Times New Roman" pitchFamily="18" charset="0"/>
              </a:rPr>
              <a:t> 12</a:t>
            </a:r>
            <a:r>
              <a:rPr lang="en-US" sz="2400" b="1" dirty="0">
                <a:latin typeface="Arial" pitchFamily="34" charset="0"/>
              </a:rPr>
              <a:t>.</a:t>
            </a:r>
          </a:p>
        </p:txBody>
      </p:sp>
      <p:grpSp>
        <p:nvGrpSpPr>
          <p:cNvPr id="39978" name="Group 42"/>
          <p:cNvGrpSpPr>
            <a:grpSpLocks/>
          </p:cNvGrpSpPr>
          <p:nvPr/>
        </p:nvGrpSpPr>
        <p:grpSpPr bwMode="auto">
          <a:xfrm>
            <a:off x="685617" y="761737"/>
            <a:ext cx="8449003" cy="2438989"/>
            <a:chOff x="414" y="933"/>
            <a:chExt cx="5335" cy="1499"/>
          </a:xfrm>
        </p:grpSpPr>
        <p:sp>
          <p:nvSpPr>
            <p:cNvPr id="39980" name="Rectangle 44"/>
            <p:cNvSpPr>
              <a:spLocks noChangeArrowheads="1"/>
            </p:cNvSpPr>
            <p:nvPr/>
          </p:nvSpPr>
          <p:spPr bwMode="auto">
            <a:xfrm>
              <a:off x="414" y="933"/>
              <a:ext cx="510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latin typeface="Arial" pitchFamily="34" charset="0"/>
                </a:rPr>
                <a:t>In </a:t>
              </a:r>
              <a:r>
                <a:rPr lang="en-US" sz="2400" b="1" dirty="0" smtClean="0">
                  <a:latin typeface="Arial" pitchFamily="34" charset="0"/>
                  <a:sym typeface="Symbol"/>
                </a:rPr>
                <a:t></a:t>
              </a:r>
              <a:r>
                <a:rPr lang="en-US" sz="2400" b="1" i="1" dirty="0" smtClean="0">
                  <a:latin typeface="Times New Roman" pitchFamily="18" charset="0"/>
                </a:rPr>
                <a:t>RST</a:t>
              </a:r>
              <a:r>
                <a:rPr lang="en-US" sz="2400" b="1" dirty="0">
                  <a:latin typeface="Times New Roman" pitchFamily="18" charset="0"/>
                </a:rPr>
                <a:t>, </a:t>
              </a:r>
              <a:r>
                <a:rPr lang="en-US" sz="2400" b="1" i="1" dirty="0">
                  <a:latin typeface="Times New Roman" pitchFamily="18" charset="0"/>
                </a:rPr>
                <a:t>Q</a:t>
              </a:r>
              <a:r>
                <a:rPr lang="en-US" sz="2400" b="1" i="1" dirty="0">
                  <a:latin typeface="Arial" pitchFamily="34" charset="0"/>
                </a:rPr>
                <a:t> </a:t>
              </a:r>
              <a:r>
                <a:rPr lang="en-US" sz="2400" b="1" dirty="0">
                  <a:latin typeface="Arial" pitchFamily="34" charset="0"/>
                </a:rPr>
                <a:t>is the </a:t>
              </a:r>
              <a:r>
                <a:rPr lang="en-US" sz="2400" b="1" dirty="0" err="1">
                  <a:latin typeface="Arial" pitchFamily="34" charset="0"/>
                </a:rPr>
                <a:t>centroid</a:t>
              </a:r>
              <a:r>
                <a:rPr lang="en-US" sz="2400" b="1" dirty="0">
                  <a:latin typeface="Arial" pitchFamily="34" charset="0"/>
                </a:rPr>
                <a:t> and </a:t>
              </a:r>
              <a:r>
                <a:rPr lang="en-US" sz="2400" b="1" i="1" dirty="0">
                  <a:latin typeface="Times New Roman" pitchFamily="18" charset="0"/>
                </a:rPr>
                <a:t>SQ </a:t>
              </a:r>
              <a:r>
                <a:rPr lang="en-US" sz="2400" b="1" dirty="0">
                  <a:latin typeface="Times New Roman" pitchFamily="18" charset="0"/>
                </a:rPr>
                <a:t>= 8</a:t>
              </a:r>
              <a:r>
                <a:rPr lang="en-US" sz="2400" b="1" dirty="0">
                  <a:latin typeface="Arial" pitchFamily="34" charset="0"/>
                </a:rPr>
                <a:t>. Find </a:t>
              </a:r>
              <a:r>
                <a:rPr lang="en-US" sz="2400" b="1" i="1" dirty="0">
                  <a:latin typeface="Times New Roman" pitchFamily="18" charset="0"/>
                </a:rPr>
                <a:t>QW</a:t>
              </a:r>
              <a:r>
                <a:rPr lang="en-US" sz="2400" b="1" i="1" dirty="0">
                  <a:latin typeface="Arial" pitchFamily="34" charset="0"/>
                </a:rPr>
                <a:t> </a:t>
              </a:r>
              <a:r>
                <a:rPr lang="en-US" sz="2400" b="1" dirty="0">
                  <a:latin typeface="Arial" pitchFamily="34" charset="0"/>
                </a:rPr>
                <a:t>and </a:t>
              </a:r>
              <a:r>
                <a:rPr lang="en-US" sz="2400" b="1" i="1" dirty="0">
                  <a:latin typeface="Times New Roman" pitchFamily="18" charset="0"/>
                </a:rPr>
                <a:t>SW</a:t>
              </a:r>
              <a:r>
                <a:rPr lang="en-US" sz="2400" b="1" dirty="0">
                  <a:latin typeface="Arial" pitchFamily="34" charset="0"/>
                </a:rPr>
                <a:t>.</a:t>
              </a:r>
            </a:p>
          </p:txBody>
        </p:sp>
        <p:pic>
          <p:nvPicPr>
            <p:cNvPr id="39985" name="Picture 4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23" y="1495"/>
              <a:ext cx="1726" cy="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8" name="Rectangle 47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1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3" grpId="0" autoUpdateAnimBg="0"/>
      <p:bldP spid="39962" grpId="0" autoUpdateAnimBg="0"/>
      <p:bldP spid="399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2" name="Group 32"/>
          <p:cNvGrpSpPr>
            <a:grpSpLocks/>
          </p:cNvGrpSpPr>
          <p:nvPr/>
        </p:nvGrpSpPr>
        <p:grpSpPr bwMode="auto">
          <a:xfrm>
            <a:off x="533400" y="990600"/>
            <a:ext cx="8040688" cy="2373313"/>
            <a:chOff x="359" y="690"/>
            <a:chExt cx="5065" cy="1495"/>
          </a:xfrm>
        </p:grpSpPr>
        <p:sp>
          <p:nvSpPr>
            <p:cNvPr id="40993" name="Text Box 33"/>
            <p:cNvSpPr txBox="1">
              <a:spLocks noChangeArrowheads="1"/>
            </p:cNvSpPr>
            <p:nvPr/>
          </p:nvSpPr>
          <p:spPr bwMode="auto">
            <a:xfrm>
              <a:off x="359" y="690"/>
              <a:ext cx="32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Arial" pitchFamily="34" charset="0"/>
                </a:rPr>
                <a:t>In Exercises </a:t>
              </a:r>
              <a:r>
                <a:rPr lang="en-US" sz="2400">
                  <a:latin typeface="Times New Roman" pitchFamily="18" charset="0"/>
                </a:rPr>
                <a:t>1–3,</a:t>
              </a:r>
              <a:r>
                <a:rPr lang="en-US" sz="2400" b="1">
                  <a:latin typeface="Arial" pitchFamily="34" charset="0"/>
                </a:rPr>
                <a:t> use the diagram.</a:t>
              </a:r>
            </a:p>
            <a:p>
              <a:pPr eaLnBrk="1" hangingPunct="1"/>
              <a:r>
                <a:rPr lang="en-US" sz="2400" i="1">
                  <a:latin typeface="Times New Roman" pitchFamily="18" charset="0"/>
                </a:rPr>
                <a:t>G</a:t>
              </a:r>
              <a:r>
                <a:rPr lang="en-US" sz="2400" b="1" i="1">
                  <a:latin typeface="Arial" pitchFamily="34" charset="0"/>
                </a:rPr>
                <a:t> </a:t>
              </a:r>
              <a:r>
                <a:rPr lang="en-US" sz="2400" b="1">
                  <a:latin typeface="Arial" pitchFamily="34" charset="0"/>
                </a:rPr>
                <a:t>is the centroid of    </a:t>
              </a:r>
              <a:r>
                <a:rPr lang="en-US" sz="2400" i="1">
                  <a:latin typeface="Times New Roman" pitchFamily="18" charset="0"/>
                </a:rPr>
                <a:t>ABC</a:t>
              </a:r>
              <a:r>
                <a:rPr lang="en-US" sz="2400" b="1">
                  <a:latin typeface="Arial" pitchFamily="34" charset="0"/>
                </a:rPr>
                <a:t>.</a:t>
              </a:r>
            </a:p>
          </p:txBody>
        </p:sp>
        <p:pic>
          <p:nvPicPr>
            <p:cNvPr id="40994" name="Picture 3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08" y="995"/>
              <a:ext cx="14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5" name="Picture 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1056"/>
              <a:ext cx="2352" cy="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539750" y="2224088"/>
            <a:ext cx="32431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1.</a:t>
            </a:r>
            <a:r>
              <a:rPr lang="en-US" sz="2400" b="1" dirty="0">
                <a:latin typeface="Arial" pitchFamily="34" charset="0"/>
              </a:rPr>
              <a:t>    If </a:t>
            </a:r>
            <a:r>
              <a:rPr lang="en-US" sz="2400" b="1" i="1" dirty="0">
                <a:latin typeface="Times New Roman" pitchFamily="18" charset="0"/>
              </a:rPr>
              <a:t>BG </a:t>
            </a:r>
            <a:r>
              <a:rPr lang="en-US" sz="2400" b="1" dirty="0">
                <a:latin typeface="Times New Roman" pitchFamily="18" charset="0"/>
              </a:rPr>
              <a:t>= 9,</a:t>
            </a:r>
            <a:r>
              <a:rPr lang="en-US" sz="2400" b="1" dirty="0">
                <a:latin typeface="Arial" pitchFamily="34" charset="0"/>
              </a:rPr>
              <a:t> find </a:t>
            </a:r>
            <a:r>
              <a:rPr lang="en-US" sz="2400" b="1" i="1" dirty="0">
                <a:latin typeface="Times New Roman" pitchFamily="18" charset="0"/>
              </a:rPr>
              <a:t>BF</a:t>
            </a:r>
            <a:r>
              <a:rPr lang="en-US" sz="2400" b="1" dirty="0">
                <a:latin typeface="Arial" pitchFamily="34" charset="0"/>
              </a:rPr>
              <a:t>.</a:t>
            </a:r>
          </a:p>
        </p:txBody>
      </p:sp>
      <p:grpSp>
        <p:nvGrpSpPr>
          <p:cNvPr id="40997" name="Group 37"/>
          <p:cNvGrpSpPr>
            <a:grpSpLocks/>
          </p:cNvGrpSpPr>
          <p:nvPr/>
        </p:nvGrpSpPr>
        <p:grpSpPr bwMode="auto">
          <a:xfrm>
            <a:off x="1246188" y="2833688"/>
            <a:ext cx="2335212" cy="457200"/>
            <a:chOff x="363" y="2928"/>
            <a:chExt cx="1471" cy="288"/>
          </a:xfrm>
        </p:grpSpPr>
        <p:sp>
          <p:nvSpPr>
            <p:cNvPr id="40998" name="Rectangle 38"/>
            <p:cNvSpPr>
              <a:spLocks noChangeArrowheads="1"/>
            </p:cNvSpPr>
            <p:nvPr/>
          </p:nvSpPr>
          <p:spPr bwMode="auto">
            <a:xfrm>
              <a:off x="363" y="2928"/>
              <a:ext cx="970" cy="2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  <p:sp>
          <p:nvSpPr>
            <p:cNvPr id="40999" name="Text Box 39"/>
            <p:cNvSpPr txBox="1">
              <a:spLocks noChangeArrowheads="1"/>
            </p:cNvSpPr>
            <p:nvPr/>
          </p:nvSpPr>
          <p:spPr bwMode="auto">
            <a:xfrm>
              <a:off x="1382" y="2928"/>
              <a:ext cx="4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13.5</a:t>
              </a:r>
            </a:p>
          </p:txBody>
        </p:sp>
      </p:grp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539750" y="3581400"/>
            <a:ext cx="3414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2.</a:t>
            </a:r>
            <a:r>
              <a:rPr lang="en-US" sz="2400" b="1" dirty="0">
                <a:latin typeface="Arial" pitchFamily="34" charset="0"/>
              </a:rPr>
              <a:t>    If </a:t>
            </a:r>
            <a:r>
              <a:rPr lang="en-US" sz="2400" b="1" i="1" dirty="0">
                <a:latin typeface="Times New Roman" pitchFamily="18" charset="0"/>
              </a:rPr>
              <a:t>BD </a:t>
            </a:r>
            <a:r>
              <a:rPr lang="en-US" sz="2400" b="1" dirty="0">
                <a:latin typeface="Times New Roman" pitchFamily="18" charset="0"/>
              </a:rPr>
              <a:t>= 12,</a:t>
            </a:r>
            <a:r>
              <a:rPr lang="en-US" sz="2400" b="1" dirty="0">
                <a:latin typeface="Arial" pitchFamily="34" charset="0"/>
              </a:rPr>
              <a:t> find </a:t>
            </a:r>
            <a:r>
              <a:rPr lang="en-US" sz="2400" b="1" i="1" dirty="0">
                <a:latin typeface="Times New Roman" pitchFamily="18" charset="0"/>
              </a:rPr>
              <a:t>AD</a:t>
            </a:r>
            <a:r>
              <a:rPr lang="en-US" sz="2400" b="1" dirty="0">
                <a:latin typeface="Arial" pitchFamily="34" charset="0"/>
              </a:rPr>
              <a:t>.</a:t>
            </a:r>
          </a:p>
        </p:txBody>
      </p:sp>
      <p:grpSp>
        <p:nvGrpSpPr>
          <p:cNvPr id="41001" name="Group 41"/>
          <p:cNvGrpSpPr>
            <a:grpSpLocks/>
          </p:cNvGrpSpPr>
          <p:nvPr/>
        </p:nvGrpSpPr>
        <p:grpSpPr bwMode="auto">
          <a:xfrm>
            <a:off x="1246188" y="4191000"/>
            <a:ext cx="2106612" cy="457200"/>
            <a:chOff x="363" y="2928"/>
            <a:chExt cx="1327" cy="288"/>
          </a:xfrm>
        </p:grpSpPr>
        <p:sp>
          <p:nvSpPr>
            <p:cNvPr id="41002" name="Rectangle 42"/>
            <p:cNvSpPr>
              <a:spLocks noChangeArrowheads="1"/>
            </p:cNvSpPr>
            <p:nvPr/>
          </p:nvSpPr>
          <p:spPr bwMode="auto">
            <a:xfrm>
              <a:off x="363" y="2928"/>
              <a:ext cx="970" cy="2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1382" y="292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12</a:t>
              </a:r>
            </a:p>
          </p:txBody>
        </p:sp>
      </p:grp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539750" y="5029200"/>
            <a:ext cx="3414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3.</a:t>
            </a:r>
            <a:r>
              <a:rPr lang="en-US" sz="2400" b="1" dirty="0">
                <a:latin typeface="Arial" pitchFamily="34" charset="0"/>
              </a:rPr>
              <a:t>    If </a:t>
            </a:r>
            <a:r>
              <a:rPr lang="en-US" sz="2400" b="1" i="1" dirty="0">
                <a:latin typeface="Times New Roman" pitchFamily="18" charset="0"/>
              </a:rPr>
              <a:t>CD </a:t>
            </a:r>
            <a:r>
              <a:rPr lang="en-US" sz="2400" b="1" dirty="0">
                <a:latin typeface="Times New Roman" pitchFamily="18" charset="0"/>
              </a:rPr>
              <a:t>= 27,</a:t>
            </a:r>
            <a:r>
              <a:rPr lang="en-US" sz="2400" b="1" dirty="0">
                <a:latin typeface="Arial" pitchFamily="34" charset="0"/>
              </a:rPr>
              <a:t> find </a:t>
            </a:r>
            <a:r>
              <a:rPr lang="en-US" sz="2400" b="1" i="1" dirty="0">
                <a:latin typeface="Times New Roman" pitchFamily="18" charset="0"/>
              </a:rPr>
              <a:t>GC</a:t>
            </a:r>
            <a:r>
              <a:rPr lang="en-US" sz="2400" b="1" dirty="0">
                <a:latin typeface="Arial" pitchFamily="34" charset="0"/>
              </a:rPr>
              <a:t>.</a:t>
            </a:r>
          </a:p>
        </p:txBody>
      </p:sp>
      <p:grpSp>
        <p:nvGrpSpPr>
          <p:cNvPr id="41005" name="Group 45"/>
          <p:cNvGrpSpPr>
            <a:grpSpLocks/>
          </p:cNvGrpSpPr>
          <p:nvPr/>
        </p:nvGrpSpPr>
        <p:grpSpPr bwMode="auto">
          <a:xfrm>
            <a:off x="1246188" y="5638800"/>
            <a:ext cx="2106612" cy="457200"/>
            <a:chOff x="363" y="2928"/>
            <a:chExt cx="1327" cy="288"/>
          </a:xfrm>
        </p:grpSpPr>
        <p:sp>
          <p:nvSpPr>
            <p:cNvPr id="41006" name="Rectangle 46"/>
            <p:cNvSpPr>
              <a:spLocks noChangeArrowheads="1"/>
            </p:cNvSpPr>
            <p:nvPr/>
          </p:nvSpPr>
          <p:spPr bwMode="auto">
            <a:xfrm>
              <a:off x="363" y="2928"/>
              <a:ext cx="970" cy="2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  <p:sp>
          <p:nvSpPr>
            <p:cNvPr id="41007" name="Text Box 47"/>
            <p:cNvSpPr txBox="1">
              <a:spLocks noChangeArrowheads="1"/>
            </p:cNvSpPr>
            <p:nvPr/>
          </p:nvSpPr>
          <p:spPr bwMode="auto">
            <a:xfrm>
              <a:off x="1382" y="292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18</a:t>
              </a:r>
            </a:p>
          </p:txBody>
        </p:sp>
      </p:grpSp>
      <p:sp>
        <p:nvSpPr>
          <p:cNvPr id="22" name="Content Placeholder 21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More Practice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An </a:t>
            </a:r>
            <a:r>
              <a:rPr lang="en-US" sz="3200" b="1" i="1" dirty="0">
                <a:solidFill>
                  <a:srgbClr val="FF0000"/>
                </a:solidFill>
              </a:rPr>
              <a:t>altitude 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of </a:t>
            </a:r>
            <a:r>
              <a:rPr lang="en-US" sz="3200" b="1" dirty="0"/>
              <a:t>a </a:t>
            </a:r>
            <a:r>
              <a:rPr lang="en-US" sz="3200" b="1" dirty="0">
                <a:cs typeface="Times New Roman" pitchFamily="18" charset="0"/>
              </a:rPr>
              <a:t>∆ is a segment from a vertex to the line containing the opposite side and </a:t>
            </a:r>
            <a:r>
              <a:rPr lang="en-US" sz="3200" b="1" dirty="0">
                <a:cs typeface="Arial" charset="0"/>
              </a:rPr>
              <a:t>┴ to the line containing that side. Every </a:t>
            </a:r>
            <a:r>
              <a:rPr lang="en-US" sz="3200" b="1" dirty="0">
                <a:cs typeface="Times New Roman" pitchFamily="18" charset="0"/>
              </a:rPr>
              <a:t>∆ has three altitudes.</a:t>
            </a:r>
            <a:br>
              <a:rPr lang="en-US" sz="3200" b="1" dirty="0">
                <a:cs typeface="Times New Roman" pitchFamily="18" charset="0"/>
              </a:rPr>
            </a:br>
            <a:endParaRPr lang="en-US" sz="3200" b="1" dirty="0">
              <a:cs typeface="Times New Roman" pitchFamily="18" charset="0"/>
            </a:endParaRPr>
          </a:p>
          <a:p>
            <a:r>
              <a:rPr lang="en-US" sz="3200" b="1" dirty="0">
                <a:cs typeface="Times New Roman" pitchFamily="18" charset="0"/>
              </a:rPr>
              <a:t>The intersection </a:t>
            </a:r>
            <a:r>
              <a:rPr lang="en-US" sz="3200" b="1" dirty="0" smtClean="0">
                <a:cs typeface="Times New Roman" pitchFamily="18" charset="0"/>
              </a:rPr>
              <a:t>point, point of concurrency, </a:t>
            </a:r>
            <a:r>
              <a:rPr lang="en-US" sz="3200" b="1" dirty="0">
                <a:cs typeface="Times New Roman" pitchFamily="18" charset="0"/>
              </a:rPr>
              <a:t>of the altitudes of a ∆ is called the </a:t>
            </a:r>
            <a:r>
              <a:rPr lang="en-US" sz="3200" b="1" i="1" dirty="0">
                <a:solidFill>
                  <a:srgbClr val="FF0000"/>
                </a:solidFill>
                <a:cs typeface="Times New Roman" pitchFamily="18" charset="0"/>
              </a:rPr>
              <a:t>orthocenter</a:t>
            </a:r>
            <a:r>
              <a:rPr lang="en-US" sz="3200" b="1" dirty="0">
                <a:cs typeface="Times New Roman" pitchFamily="18" charset="0"/>
              </a:rPr>
              <a:t>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Vocabulary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Diagrams of Previous Vocabulary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0" contrast="-100000"/>
          </a:blip>
          <a:srcRect/>
          <a:stretch>
            <a:fillRect/>
          </a:stretch>
        </p:blipFill>
        <p:spPr>
          <a:xfrm>
            <a:off x="533400" y="1447800"/>
            <a:ext cx="7924800" cy="4468812"/>
          </a:xfrm>
          <a:noFill/>
          <a:ln/>
        </p:spPr>
      </p:pic>
      <p:sp>
        <p:nvSpPr>
          <p:cNvPr id="12" name="Rectangle 11"/>
          <p:cNvSpPr/>
          <p:nvPr/>
        </p:nvSpPr>
        <p:spPr>
          <a:xfrm>
            <a:off x="4267200" y="3200400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Orthocenter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71600" y="2514600"/>
            <a:ext cx="135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Altitudes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flipH="1">
            <a:off x="3124200" y="3385066"/>
            <a:ext cx="1143000" cy="34873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0" y="2895600"/>
            <a:ext cx="685800" cy="228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133600" y="2895600"/>
            <a:ext cx="152400" cy="457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86000" y="2895600"/>
            <a:ext cx="228600" cy="990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sz="3200" b="1" u="sng" dirty="0" smtClean="0">
              <a:latin typeface="Perpet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sz="3200" b="1" u="sng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Orthocenter</a:t>
            </a:r>
            <a:endParaRPr lang="en-US" sz="3200" b="1" dirty="0" smtClean="0">
              <a:solidFill>
                <a:srgbClr val="FF0000"/>
              </a:solidFill>
              <a:latin typeface="Perpetua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Acute Triangle: Orthocenter is inside the triangle.</a:t>
            </a:r>
            <a:br>
              <a:rPr lang="en-US" sz="3200" dirty="0" smtClean="0">
                <a:latin typeface="Perpetua" pitchFamily="18" charset="0"/>
                <a:cs typeface="Times New Roman" pitchFamily="18" charset="0"/>
              </a:rPr>
            </a:br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None/>
            </a:pPr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Right Triangle: Orthocenter is on the triangle.</a:t>
            </a:r>
          </a:p>
          <a:p>
            <a:pPr lvl="1">
              <a:buNone/>
            </a:pPr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None/>
            </a:pPr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Obtuse Triangle: Orthocenter is outside the triangle.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0"/>
            <a:ext cx="42578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Additional Notes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143</TotalTime>
  <Words>228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5.4 Medians and Altitudes</vt:lpstr>
      <vt:lpstr>Objectives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Medians and Altitudes</dc:title>
  <dc:creator>e200303329</dc:creator>
  <cp:lastModifiedBy>Liz Padilla</cp:lastModifiedBy>
  <cp:revision>16</cp:revision>
  <dcterms:created xsi:type="dcterms:W3CDTF">2009-02-06T17:46:18Z</dcterms:created>
  <dcterms:modified xsi:type="dcterms:W3CDTF">2011-12-03T14:43:04Z</dcterms:modified>
</cp:coreProperties>
</file>