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39"/>
  </p:handoutMasterIdLst>
  <p:sldIdLst>
    <p:sldId id="256" r:id="rId2"/>
    <p:sldId id="599" r:id="rId3"/>
    <p:sldId id="597" r:id="rId4"/>
    <p:sldId id="268" r:id="rId5"/>
    <p:sldId id="274" r:id="rId6"/>
    <p:sldId id="275" r:id="rId7"/>
    <p:sldId id="550" r:id="rId8"/>
    <p:sldId id="277" r:id="rId9"/>
    <p:sldId id="558" r:id="rId10"/>
    <p:sldId id="598" r:id="rId11"/>
    <p:sldId id="600" r:id="rId12"/>
    <p:sldId id="288" r:id="rId13"/>
    <p:sldId id="559" r:id="rId14"/>
    <p:sldId id="551" r:id="rId15"/>
    <p:sldId id="560" r:id="rId16"/>
    <p:sldId id="289" r:id="rId17"/>
    <p:sldId id="596" r:id="rId18"/>
    <p:sldId id="561" r:id="rId19"/>
    <p:sldId id="601" r:id="rId20"/>
    <p:sldId id="290" r:id="rId21"/>
    <p:sldId id="562" r:id="rId22"/>
    <p:sldId id="293" r:id="rId23"/>
    <p:sldId id="294" r:id="rId24"/>
    <p:sldId id="563" r:id="rId25"/>
    <p:sldId id="565" r:id="rId26"/>
    <p:sldId id="564" r:id="rId27"/>
    <p:sldId id="552" r:id="rId28"/>
    <p:sldId id="566" r:id="rId29"/>
    <p:sldId id="295" r:id="rId30"/>
    <p:sldId id="296" r:id="rId31"/>
    <p:sldId id="567" r:id="rId32"/>
    <p:sldId id="298" r:id="rId33"/>
    <p:sldId id="299" r:id="rId34"/>
    <p:sldId id="568" r:id="rId35"/>
    <p:sldId id="569" r:id="rId36"/>
    <p:sldId id="301" r:id="rId37"/>
    <p:sldId id="602" r:id="rId38"/>
  </p:sldIdLst>
  <p:sldSz cx="9144000" cy="6858000" type="screen4x3"/>
  <p:notesSz cx="6858000" cy="9296400"/>
  <p:custShowLst>
    <p:custShow name="transparency 1" id="0">
      <p:sldLst/>
    </p:custShow>
    <p:custShow name="transparency 2" id="1">
      <p:sldLst/>
    </p:custShow>
    <p:custShow name="transparency 3" id="2">
      <p:sldLst/>
    </p:custShow>
    <p:custShow name="transparency 4" id="3">
      <p:sldLst/>
    </p:custShow>
    <p:custShow name="transparency 5" id="4">
      <p:sldLst/>
    </p:custShow>
    <p:custShow name="transparency 6" id="5">
      <p:sldLst/>
    </p:custShow>
    <p:custShow name="transparency 7" id="6">
      <p:sldLst/>
    </p:custShow>
    <p:custShow name="transparency 8" id="7">
      <p:sldLst/>
    </p:custShow>
    <p:custShow name="transparency 9" id="8">
      <p:sldLst/>
    </p:custShow>
    <p:custShow name="dotcom" id="9">
      <p:sldLst/>
    </p:custShow>
  </p:custShowLst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E"/>
    <a:srgbClr val="00FF00"/>
    <a:srgbClr val="FFCCFF"/>
    <a:srgbClr val="00CCFF"/>
    <a:srgbClr val="FF9900"/>
    <a:srgbClr val="FFEB55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6866" autoAdjust="0"/>
  </p:normalViewPr>
  <p:slideViewPr>
    <p:cSldViewPr>
      <p:cViewPr>
        <p:scale>
          <a:sx n="50" d="100"/>
          <a:sy n="50" d="100"/>
        </p:scale>
        <p:origin x="-516" y="336"/>
      </p:cViewPr>
      <p:guideLst>
        <p:guide orient="horz" pos="1410"/>
        <p:guide pos="2251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54"/>
    </p:cViewPr>
  </p:sorterViewPr>
  <p:notesViewPr>
    <p:cSldViewPr>
      <p:cViewPr varScale="1">
        <p:scale>
          <a:sx n="81" d="100"/>
          <a:sy n="81" d="100"/>
        </p:scale>
        <p:origin x="-1998" y="-90"/>
      </p:cViewPr>
      <p:guideLst>
        <p:guide orient="horz" pos="2929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3FA63B51-5499-4DD6-811A-8012418FA8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929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39299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930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39301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2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3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4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5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6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7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8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9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0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1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2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3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4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5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6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7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8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19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0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1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9326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3932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2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2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4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4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9342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3934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4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9345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934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4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4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4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5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5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5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5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5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935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93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93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93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93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495D7D-6060-4D8D-81E4-D008F8BB5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0F994-F4E4-4241-B4A1-A3D9C3102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275D0-F901-40CB-BE4D-E1E1417C2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9504A-433F-4559-9BD4-FB9549CCF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436AE-3E29-418B-A9E5-277FA1C3B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3B031-6B66-4E00-AE36-4A189CC98D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65363-96AA-451C-A39A-3097A9776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12E4B-A6B1-4C0B-A837-03C3E0696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5786B-0095-4CA4-8622-24F65FCB1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69419-3703-4525-A5C3-8D291AFD0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108B8-02F1-49AA-9ACB-18920B757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2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382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827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382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2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8302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383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831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3831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2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832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83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83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3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3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3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3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3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3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83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83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83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83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757A25A-B3DA-4884-84EE-BCFF6D0B3B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383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200275"/>
            <a:ext cx="9144000" cy="16176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4000" dirty="0">
                <a:latin typeface="Arial" charset="0"/>
              </a:rPr>
              <a:t>7</a:t>
            </a:r>
            <a:r>
              <a:rPr lang="en-US" sz="4000" dirty="0" smtClean="0">
                <a:latin typeface="Arial" charset="0"/>
              </a:rPr>
              <a:t>.1 </a:t>
            </a:r>
            <a:r>
              <a:rPr lang="en-US" sz="4000" dirty="0">
                <a:latin typeface="Arial" charset="0"/>
              </a:rPr>
              <a:t>and </a:t>
            </a:r>
            <a:r>
              <a:rPr lang="en-US" sz="4000" dirty="0" smtClean="0">
                <a:latin typeface="Arial" charset="0"/>
              </a:rPr>
              <a:t>7.2 </a:t>
            </a:r>
            <a:endParaRPr lang="en-US" sz="40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4000" dirty="0">
                <a:latin typeface="Arial" charset="0"/>
              </a:rPr>
              <a:t>Proportions and Similar Polygons</a:t>
            </a:r>
          </a:p>
        </p:txBody>
      </p:sp>
    </p:spTree>
  </p:cSld>
  <p:clrMapOvr>
    <a:masterClrMapping/>
  </p:clrMapOvr>
  <p:transition advTm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Similar Polygons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polygons have the same shape but may be different in size, they are called </a:t>
            </a:r>
            <a:r>
              <a:rPr lang="en-US" b="1" i="1" u="sng">
                <a:solidFill>
                  <a:srgbClr val="FFEB55"/>
                </a:solidFill>
              </a:rPr>
              <a:t>similar polygons</a:t>
            </a:r>
            <a:r>
              <a:rPr lang="en-US"/>
              <a:t>.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 b="1" i="1"/>
              <a:t>Two polygons are similar </a:t>
            </a:r>
            <a:r>
              <a:rPr lang="en-US" b="1" i="1">
                <a:solidFill>
                  <a:srgbClr val="FFEB55"/>
                </a:solidFill>
              </a:rPr>
              <a:t>iff </a:t>
            </a:r>
            <a:r>
              <a:rPr lang="en-US" b="1" i="1"/>
              <a:t>their</a:t>
            </a:r>
            <a:r>
              <a:rPr lang="en-US"/>
              <a:t> </a:t>
            </a:r>
            <a:r>
              <a:rPr lang="en-US" b="1" i="1"/>
              <a:t>corresponding angles are congruent</a:t>
            </a:r>
            <a:r>
              <a:rPr lang="en-US"/>
              <a:t> </a:t>
            </a:r>
            <a:r>
              <a:rPr lang="en-US" b="1" i="1">
                <a:solidFill>
                  <a:srgbClr val="FFEB55"/>
                </a:solidFill>
              </a:rPr>
              <a:t>and</a:t>
            </a:r>
            <a:r>
              <a:rPr lang="en-US"/>
              <a:t> </a:t>
            </a:r>
            <a:r>
              <a:rPr lang="en-US" b="1" i="1"/>
              <a:t>the measures of their corresponding sides are proportional</a:t>
            </a:r>
            <a:r>
              <a:rPr lang="en-US"/>
              <a:t>.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We express similarity using the symbol, </a:t>
            </a:r>
            <a:r>
              <a:rPr lang="en-US" sz="4000" b="1">
                <a:solidFill>
                  <a:srgbClr val="FFEB55"/>
                </a:solidFill>
              </a:rPr>
              <a:t>~</a:t>
            </a:r>
            <a:r>
              <a:rPr lang="en-US"/>
              <a:t>.</a:t>
            </a:r>
            <a:br>
              <a:rPr lang="en-US"/>
            </a:br>
            <a:r>
              <a:rPr lang="en-US"/>
              <a:t>     	</a:t>
            </a:r>
            <a:r>
              <a:rPr lang="en-US" b="1"/>
              <a:t>	     (i.e. </a:t>
            </a:r>
            <a:r>
              <a:rPr lang="el-GR" b="1"/>
              <a:t>Δ</a:t>
            </a:r>
            <a:r>
              <a:rPr lang="en-US" b="1" i="1"/>
              <a:t>ABC</a:t>
            </a:r>
            <a:r>
              <a:rPr lang="en-US" b="1"/>
              <a:t> ~ </a:t>
            </a:r>
            <a:r>
              <a:rPr lang="el-GR" b="1"/>
              <a:t>Δ</a:t>
            </a:r>
            <a:r>
              <a:rPr lang="en-US" b="1" i="1"/>
              <a:t>PRS</a:t>
            </a:r>
            <a:r>
              <a:rPr lang="en-US" b="1"/>
              <a:t>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Similar Polygons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order of the vertices in a similarity statement is very important. It identifies the corresponding angles and sides of the polygons.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	 		</a:t>
            </a:r>
            <a:r>
              <a:rPr lang="el-GR" sz="2800" b="1"/>
              <a:t>Δ</a:t>
            </a:r>
            <a:r>
              <a:rPr lang="en-US" sz="2800" b="1" i="1"/>
              <a:t>ABC</a:t>
            </a:r>
            <a:r>
              <a:rPr lang="en-US" sz="2800" b="1"/>
              <a:t> ~ </a:t>
            </a:r>
            <a:r>
              <a:rPr lang="el-GR" sz="2800" b="1"/>
              <a:t>Δ</a:t>
            </a:r>
            <a:r>
              <a:rPr lang="en-US" sz="2800" b="1" i="1"/>
              <a:t>PRS</a:t>
            </a:r>
            <a:br>
              <a:rPr lang="en-US" sz="2800" b="1" i="1"/>
            </a:br>
            <a:endParaRPr lang="en-US" sz="2800" b="1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/>
              <a:t>		       </a:t>
            </a:r>
            <a:r>
              <a:rPr lang="en-US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</a:t>
            </a:r>
            <a: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b="1">
                <a:sym typeface="Symbol" pitchFamily="18" charset="2"/>
              </a:rPr>
              <a:t> </a:t>
            </a:r>
            <a:r>
              <a:rPr lang="en-US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</a:t>
            </a:r>
            <a: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P, </a:t>
            </a:r>
            <a:r>
              <a:rPr lang="en-US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</a:t>
            </a:r>
            <a: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b="1">
                <a:sym typeface="Symbol" pitchFamily="18" charset="2"/>
              </a:rPr>
              <a:t> </a:t>
            </a:r>
            <a:r>
              <a:rPr lang="en-US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</a:t>
            </a:r>
            <a: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R, </a:t>
            </a:r>
            <a:r>
              <a:rPr lang="en-US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</a:t>
            </a:r>
            <a: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b="1">
                <a:sym typeface="Symbol" pitchFamily="18" charset="2"/>
              </a:rPr>
              <a:t> </a:t>
            </a:r>
            <a:r>
              <a:rPr lang="en-US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</a:t>
            </a:r>
            <a: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S</a:t>
            </a:r>
            <a:b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</a:br>
            <a:endParaRPr lang="en-US" b="1" i="1"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		      AB =  BC  = CA</a:t>
            </a:r>
            <a:b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</a:br>
            <a:r>
              <a:rPr lang="en-US" b="1" i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	      PR     RS	  SP</a:t>
            </a:r>
          </a:p>
        </p:txBody>
      </p:sp>
      <p:sp>
        <p:nvSpPr>
          <p:cNvPr id="434181" name="Line 5"/>
          <p:cNvSpPr>
            <a:spLocks noChangeShapeType="1"/>
          </p:cNvSpPr>
          <p:nvPr/>
        </p:nvSpPr>
        <p:spPr bwMode="auto">
          <a:xfrm>
            <a:off x="3074205" y="5387655"/>
            <a:ext cx="614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4182" name="Line 6"/>
          <p:cNvSpPr>
            <a:spLocks noChangeShapeType="1"/>
          </p:cNvSpPr>
          <p:nvPr/>
        </p:nvSpPr>
        <p:spPr bwMode="auto">
          <a:xfrm>
            <a:off x="4187950" y="5387655"/>
            <a:ext cx="614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4183" name="Line 7"/>
          <p:cNvSpPr>
            <a:spLocks noChangeShapeType="1"/>
          </p:cNvSpPr>
          <p:nvPr/>
        </p:nvSpPr>
        <p:spPr bwMode="auto">
          <a:xfrm>
            <a:off x="5340100" y="5387655"/>
            <a:ext cx="614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1" grpId="0" animBg="1"/>
      <p:bldP spid="434182" grpId="0" animBg="1"/>
      <p:bldP spid="4341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62" name="Text Box 82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Determine whether the pair of figures is similar. Justify your answer.</a:t>
            </a:r>
          </a:p>
        </p:txBody>
      </p:sp>
      <p:grpSp>
        <p:nvGrpSpPr>
          <p:cNvPr id="46170" name="Group 90"/>
          <p:cNvGrpSpPr>
            <a:grpSpLocks/>
          </p:cNvGrpSpPr>
          <p:nvPr/>
        </p:nvGrpSpPr>
        <p:grpSpPr bwMode="auto">
          <a:xfrm>
            <a:off x="2574925" y="2430463"/>
            <a:ext cx="3597275" cy="2036762"/>
            <a:chOff x="1356" y="1386"/>
            <a:chExt cx="2387" cy="1363"/>
          </a:xfrm>
        </p:grpSpPr>
        <p:pic>
          <p:nvPicPr>
            <p:cNvPr id="46164" name="Picture 84" descr="TWEch6(p290)ex1a"/>
            <p:cNvPicPr>
              <a:picLocks noChangeAspect="1" noChangeArrowheads="1"/>
            </p:cNvPicPr>
            <p:nvPr/>
          </p:nvPicPr>
          <p:blipFill>
            <a:blip r:embed="rId2" cstate="print">
              <a:lum bright="100000" contrast="-100000"/>
            </a:blip>
            <a:srcRect r="7355"/>
            <a:stretch>
              <a:fillRect/>
            </a:stretch>
          </p:blipFill>
          <p:spPr bwMode="invGray">
            <a:xfrm>
              <a:off x="1356" y="1386"/>
              <a:ext cx="2148" cy="1363"/>
            </a:xfrm>
            <a:prstGeom prst="rect">
              <a:avLst/>
            </a:prstGeom>
            <a:noFill/>
          </p:spPr>
        </p:pic>
        <p:sp>
          <p:nvSpPr>
            <p:cNvPr id="46168" name="Rectangle 88"/>
            <p:cNvSpPr>
              <a:spLocks noChangeArrowheads="1"/>
            </p:cNvSpPr>
            <p:nvPr/>
          </p:nvSpPr>
          <p:spPr bwMode="auto">
            <a:xfrm>
              <a:off x="3438" y="1394"/>
              <a:ext cx="305" cy="319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800" b="0" i="1">
                  <a:latin typeface="Arial" charset="0"/>
                </a:rPr>
                <a:t>Q</a:t>
              </a:r>
            </a:p>
          </p:txBody>
        </p:sp>
      </p:grpSp>
      <p:sp>
        <p:nvSpPr>
          <p:cNvPr id="46171" name="Text Box 91"/>
          <p:cNvSpPr txBox="1">
            <a:spLocks noChangeArrowheads="1"/>
          </p:cNvSpPr>
          <p:nvPr/>
        </p:nvSpPr>
        <p:spPr bwMode="auto">
          <a:xfrm>
            <a:off x="619125" y="5070475"/>
            <a:ext cx="7831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The vertex angles are marked as 40</a:t>
            </a:r>
            <a:r>
              <a:rPr lang="en-US" sz="2400" b="0">
                <a:latin typeface="Arial" charset="0"/>
                <a:cs typeface="Arial" charset="0"/>
              </a:rPr>
              <a:t>º and 50º, so they are not congruent.</a:t>
            </a:r>
          </a:p>
        </p:txBody>
      </p:sp>
      <p:sp>
        <p:nvSpPr>
          <p:cNvPr id="46173" name="Rectangle 93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1a: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62" grpId="0" autoUpdateAnimBg="0"/>
      <p:bldP spid="461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4796" name="Rectangle 12"/>
          <p:cNvSpPr>
            <a:spLocks noChangeArrowheads="1"/>
          </p:cNvSpPr>
          <p:nvPr/>
        </p:nvSpPr>
        <p:spPr bwMode="auto">
          <a:xfrm>
            <a:off x="619125" y="4849813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None of the corresponding angles are congruent, so the triangles are not similar.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grpSp>
        <p:nvGrpSpPr>
          <p:cNvPr id="374801" name="Group 17"/>
          <p:cNvGrpSpPr>
            <a:grpSpLocks/>
          </p:cNvGrpSpPr>
          <p:nvPr/>
        </p:nvGrpSpPr>
        <p:grpSpPr bwMode="auto">
          <a:xfrm>
            <a:off x="619125" y="1104900"/>
            <a:ext cx="7831138" cy="2524125"/>
            <a:chOff x="390" y="1507"/>
            <a:chExt cx="4933" cy="1590"/>
          </a:xfrm>
        </p:grpSpPr>
        <p:sp>
          <p:nvSpPr>
            <p:cNvPr id="374798" name="Text Box 14"/>
            <p:cNvSpPr txBox="1">
              <a:spLocks noChangeArrowheads="1"/>
            </p:cNvSpPr>
            <p:nvPr/>
          </p:nvSpPr>
          <p:spPr bwMode="auto">
            <a:xfrm>
              <a:off x="390" y="1507"/>
              <a:ext cx="4933" cy="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6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0">
                  <a:latin typeface="Arial" charset="0"/>
                </a:rPr>
                <a:t>Since both triangles are isosceles, the base angles in each triangle are congruent. In the first triangle, the base angles measure                            and in the second triangle, the base angles measure</a:t>
              </a:r>
              <a:endParaRPr lang="en-US" sz="2400" b="0">
                <a:latin typeface="Arial" charset="0"/>
                <a:cs typeface="Arial" charset="0"/>
              </a:endParaRPr>
            </a:p>
          </p:txBody>
        </p:sp>
        <p:pic>
          <p:nvPicPr>
            <p:cNvPr id="374799" name="Picture 15" descr="Ch06-03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3412" y="2659"/>
              <a:ext cx="1362" cy="438"/>
            </a:xfrm>
            <a:prstGeom prst="rect">
              <a:avLst/>
            </a:prstGeom>
            <a:noFill/>
          </p:spPr>
        </p:pic>
        <p:pic>
          <p:nvPicPr>
            <p:cNvPr id="374800" name="Picture 16" descr="Ch06-0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1906" y="2290"/>
              <a:ext cx="1323" cy="438"/>
            </a:xfrm>
            <a:prstGeom prst="rect">
              <a:avLst/>
            </a:prstGeom>
            <a:noFill/>
          </p:spPr>
        </p:pic>
      </p:grpSp>
      <p:sp>
        <p:nvSpPr>
          <p:cNvPr id="374803" name="Rectangle 19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1a: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5582" name="Text Box 14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Determine whether the pair of figures is similar.</a:t>
            </a:r>
            <a:br>
              <a:rPr lang="en-US" sz="2400">
                <a:solidFill>
                  <a:srgbClr val="FFEB55"/>
                </a:solidFill>
                <a:latin typeface="Arial" charset="0"/>
              </a:rPr>
            </a:br>
            <a:r>
              <a:rPr lang="en-US" sz="2400">
                <a:solidFill>
                  <a:srgbClr val="FFEB55"/>
                </a:solidFill>
                <a:latin typeface="Arial" charset="0"/>
              </a:rPr>
              <a:t>Justify your answer.</a:t>
            </a:r>
          </a:p>
        </p:txBody>
      </p:sp>
      <p:grpSp>
        <p:nvGrpSpPr>
          <p:cNvPr id="365589" name="Group 21"/>
          <p:cNvGrpSpPr>
            <a:grpSpLocks/>
          </p:cNvGrpSpPr>
          <p:nvPr/>
        </p:nvGrpSpPr>
        <p:grpSpPr bwMode="auto">
          <a:xfrm>
            <a:off x="1752600" y="2195513"/>
            <a:ext cx="4303713" cy="2274887"/>
            <a:chOff x="1104" y="1383"/>
            <a:chExt cx="2711" cy="1433"/>
          </a:xfrm>
        </p:grpSpPr>
        <p:pic>
          <p:nvPicPr>
            <p:cNvPr id="365585" name="Picture 17" descr="TWE(p290)ex1b"/>
            <p:cNvPicPr>
              <a:picLocks noChangeAspect="1" noChangeArrowheads="1"/>
            </p:cNvPicPr>
            <p:nvPr/>
          </p:nvPicPr>
          <p:blipFill>
            <a:blip r:embed="rId2" cstate="print">
              <a:lum bright="100000" contrast="-100000"/>
            </a:blip>
            <a:srcRect r="4378"/>
            <a:stretch>
              <a:fillRect/>
            </a:stretch>
          </p:blipFill>
          <p:spPr bwMode="invGray">
            <a:xfrm>
              <a:off x="1104" y="1383"/>
              <a:ext cx="2551" cy="1433"/>
            </a:xfrm>
            <a:prstGeom prst="rect">
              <a:avLst/>
            </a:prstGeom>
            <a:noFill/>
          </p:spPr>
        </p:pic>
        <p:sp>
          <p:nvSpPr>
            <p:cNvPr id="365587" name="Rectangle 19"/>
            <p:cNvSpPr>
              <a:spLocks noChangeArrowheads="1"/>
            </p:cNvSpPr>
            <p:nvPr/>
          </p:nvSpPr>
          <p:spPr bwMode="auto">
            <a:xfrm>
              <a:off x="3582" y="2048"/>
              <a:ext cx="233" cy="26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0" i="1">
                  <a:latin typeface="Arial" charset="0"/>
                </a:rPr>
                <a:t>T</a:t>
              </a:r>
            </a:p>
          </p:txBody>
        </p:sp>
      </p:grpSp>
      <p:grpSp>
        <p:nvGrpSpPr>
          <p:cNvPr id="365590" name="Group 22"/>
          <p:cNvGrpSpPr>
            <a:grpSpLocks/>
          </p:cNvGrpSpPr>
          <p:nvPr/>
        </p:nvGrpSpPr>
        <p:grpSpPr bwMode="auto">
          <a:xfrm>
            <a:off x="703263" y="5240338"/>
            <a:ext cx="8023225" cy="290512"/>
            <a:chOff x="443" y="1148"/>
            <a:chExt cx="5054" cy="183"/>
          </a:xfrm>
        </p:grpSpPr>
        <p:pic>
          <p:nvPicPr>
            <p:cNvPr id="365591" name="Picture 23" descr="Ch06-0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3128" y="1148"/>
              <a:ext cx="2369" cy="183"/>
            </a:xfrm>
            <a:prstGeom prst="rect">
              <a:avLst/>
            </a:prstGeom>
            <a:noFill/>
          </p:spPr>
        </p:pic>
        <p:pic>
          <p:nvPicPr>
            <p:cNvPr id="365592" name="Picture 24" descr="Ch06-03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443" y="1148"/>
              <a:ext cx="2606" cy="159"/>
            </a:xfrm>
            <a:prstGeom prst="rect">
              <a:avLst/>
            </a:prstGeom>
            <a:noFill/>
          </p:spPr>
        </p:pic>
      </p:grpSp>
      <p:sp>
        <p:nvSpPr>
          <p:cNvPr id="365593" name="Text Box 25"/>
          <p:cNvSpPr txBox="1">
            <a:spLocks noChangeArrowheads="1"/>
          </p:cNvSpPr>
          <p:nvPr/>
        </p:nvSpPr>
        <p:spPr bwMode="auto">
          <a:xfrm>
            <a:off x="619125" y="5646738"/>
            <a:ext cx="7831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Thus, all the corresponding angles are congruent</a:t>
            </a:r>
            <a:r>
              <a:rPr lang="en-US" sz="2400" b="0">
                <a:latin typeface="Arial" charset="0"/>
                <a:cs typeface="Arial" charset="0"/>
              </a:rPr>
              <a:t>.</a:t>
            </a:r>
          </a:p>
        </p:txBody>
      </p:sp>
      <p:grpSp>
        <p:nvGrpSpPr>
          <p:cNvPr id="365594" name="Group 26"/>
          <p:cNvGrpSpPr>
            <a:grpSpLocks/>
          </p:cNvGrpSpPr>
          <p:nvPr/>
        </p:nvGrpSpPr>
        <p:grpSpPr bwMode="auto">
          <a:xfrm>
            <a:off x="703263" y="4695825"/>
            <a:ext cx="3984625" cy="461963"/>
            <a:chOff x="443" y="805"/>
            <a:chExt cx="2510" cy="291"/>
          </a:xfrm>
        </p:grpSpPr>
        <p:pic>
          <p:nvPicPr>
            <p:cNvPr id="365595" name="Picture 27" descr="Ch06-032"/>
            <p:cNvPicPr>
              <a:picLocks noChangeAspect="1" noChangeArrowheads="1"/>
            </p:cNvPicPr>
            <p:nvPr/>
          </p:nvPicPr>
          <p:blipFill>
            <a:blip r:embed="rId5" cstate="print"/>
            <a:srcRect l="67465" t="-29507"/>
            <a:stretch>
              <a:fillRect/>
            </a:stretch>
          </p:blipFill>
          <p:spPr bwMode="invGray">
            <a:xfrm>
              <a:off x="2151" y="805"/>
              <a:ext cx="802" cy="237"/>
            </a:xfrm>
            <a:prstGeom prst="rect">
              <a:avLst/>
            </a:prstGeom>
            <a:noFill/>
          </p:spPr>
        </p:pic>
        <p:pic>
          <p:nvPicPr>
            <p:cNvPr id="365596" name="Picture 28" descr="Ch06-032"/>
            <p:cNvPicPr>
              <a:picLocks noChangeAspect="1" noChangeArrowheads="1"/>
            </p:cNvPicPr>
            <p:nvPr/>
          </p:nvPicPr>
          <p:blipFill>
            <a:blip r:embed="rId5" cstate="print"/>
            <a:srcRect r="32535" b="-29507"/>
            <a:stretch>
              <a:fillRect/>
            </a:stretch>
          </p:blipFill>
          <p:spPr bwMode="invGray">
            <a:xfrm>
              <a:off x="443" y="859"/>
              <a:ext cx="1663" cy="237"/>
            </a:xfrm>
            <a:prstGeom prst="rect">
              <a:avLst/>
            </a:prstGeom>
            <a:noFill/>
          </p:spPr>
        </p:pic>
      </p:grpSp>
      <p:sp>
        <p:nvSpPr>
          <p:cNvPr id="365598" name="Rectangle 30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1b: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82" grpId="0" autoUpdateAnimBg="0"/>
      <p:bldP spid="36559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5823" name="Text Box 15"/>
          <p:cNvSpPr txBox="1">
            <a:spLocks noChangeArrowheads="1"/>
          </p:cNvSpPr>
          <p:nvPr/>
        </p:nvSpPr>
        <p:spPr bwMode="auto">
          <a:xfrm>
            <a:off x="619125" y="1293813"/>
            <a:ext cx="7831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Now determine whether corresponding sides are proportional.</a:t>
            </a:r>
            <a:endParaRPr lang="en-US" sz="2400" b="0">
              <a:latin typeface="Arial" charset="0"/>
              <a:cs typeface="Arial" charset="0"/>
            </a:endParaRPr>
          </a:p>
        </p:txBody>
      </p:sp>
      <p:pic>
        <p:nvPicPr>
          <p:cNvPr id="375830" name="Picture 22" descr="Ch06-0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5853113" y="2306638"/>
            <a:ext cx="2328862" cy="695325"/>
          </a:xfrm>
          <a:prstGeom prst="rect">
            <a:avLst/>
          </a:prstGeom>
          <a:noFill/>
        </p:spPr>
      </p:pic>
      <p:pic>
        <p:nvPicPr>
          <p:cNvPr id="375831" name="Picture 23" descr="Ch06-0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731838" y="2306638"/>
            <a:ext cx="1924050" cy="695325"/>
          </a:xfrm>
          <a:prstGeom prst="rect">
            <a:avLst/>
          </a:prstGeom>
          <a:noFill/>
        </p:spPr>
      </p:pic>
      <p:pic>
        <p:nvPicPr>
          <p:cNvPr id="375832" name="Picture 24" descr="Ch06-0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3113088" y="2306638"/>
            <a:ext cx="2157412" cy="695325"/>
          </a:xfrm>
          <a:prstGeom prst="rect">
            <a:avLst/>
          </a:prstGeom>
          <a:noFill/>
        </p:spPr>
      </p:pic>
      <p:sp>
        <p:nvSpPr>
          <p:cNvPr id="375833" name="Text Box 25"/>
          <p:cNvSpPr txBox="1">
            <a:spLocks noChangeArrowheads="1"/>
          </p:cNvSpPr>
          <p:nvPr/>
        </p:nvSpPr>
        <p:spPr bwMode="auto">
          <a:xfrm>
            <a:off x="619125" y="3429000"/>
            <a:ext cx="7831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The ratios of the measures of the corresponding sides are equal.</a:t>
            </a:r>
            <a:endParaRPr lang="en-US" sz="2400" b="0">
              <a:latin typeface="Arial" charset="0"/>
              <a:cs typeface="Arial" charset="0"/>
            </a:endParaRPr>
          </a:p>
        </p:txBody>
      </p:sp>
      <p:grpSp>
        <p:nvGrpSpPr>
          <p:cNvPr id="375835" name="Group 27"/>
          <p:cNvGrpSpPr>
            <a:grpSpLocks/>
          </p:cNvGrpSpPr>
          <p:nvPr/>
        </p:nvGrpSpPr>
        <p:grpSpPr bwMode="auto">
          <a:xfrm>
            <a:off x="619125" y="4887913"/>
            <a:ext cx="8101013" cy="984250"/>
            <a:chOff x="390" y="3249"/>
            <a:chExt cx="5103" cy="620"/>
          </a:xfrm>
        </p:grpSpPr>
        <p:sp>
          <p:nvSpPr>
            <p:cNvPr id="375820" name="Rectangle 12"/>
            <p:cNvSpPr>
              <a:spLocks noChangeArrowheads="1"/>
            </p:cNvSpPr>
            <p:nvPr/>
          </p:nvSpPr>
          <p:spPr bwMode="auto">
            <a:xfrm>
              <a:off x="390" y="3249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Answer:  </a:t>
              </a:r>
              <a:r>
                <a:rPr lang="en-US" sz="2400" b="0">
                  <a:latin typeface="Arial" charset="0"/>
                </a:rPr>
                <a:t>The ratio of the measures of the corresponding sides are equal and the corresponding angles are congruent, so </a:t>
              </a:r>
              <a:endParaRPr lang="en-US" sz="2400">
                <a:solidFill>
                  <a:srgbClr val="FFEB55"/>
                </a:solidFill>
                <a:latin typeface="Arial" charset="0"/>
              </a:endParaRPr>
            </a:p>
          </p:txBody>
        </p:sp>
        <p:pic>
          <p:nvPicPr>
            <p:cNvPr id="375834" name="Picture 26" descr="Ch06-03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2855" y="3708"/>
              <a:ext cx="1307" cy="161"/>
            </a:xfrm>
            <a:prstGeom prst="rect">
              <a:avLst/>
            </a:prstGeom>
            <a:noFill/>
          </p:spPr>
        </p:pic>
      </p:grpSp>
      <p:sp>
        <p:nvSpPr>
          <p:cNvPr id="375840" name="Rectangle 32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1b: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23" grpId="0" autoUpdateAnimBg="0"/>
      <p:bldP spid="37583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7189" name="Group 85"/>
          <p:cNvGrpSpPr>
            <a:grpSpLocks/>
          </p:cNvGrpSpPr>
          <p:nvPr/>
        </p:nvGrpSpPr>
        <p:grpSpPr bwMode="auto">
          <a:xfrm>
            <a:off x="615950" y="1277938"/>
            <a:ext cx="7831138" cy="4013200"/>
            <a:chOff x="390" y="806"/>
            <a:chExt cx="4933" cy="2528"/>
          </a:xfrm>
        </p:grpSpPr>
        <p:sp>
          <p:nvSpPr>
            <p:cNvPr id="47174" name="Text Box 70"/>
            <p:cNvSpPr txBox="1">
              <a:spLocks noChangeArrowheads="1"/>
            </p:cNvSpPr>
            <p:nvPr/>
          </p:nvSpPr>
          <p:spPr bwMode="black">
            <a:xfrm>
              <a:off x="390" y="806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Determine whether the pair of figures is similar.</a:t>
              </a:r>
              <a:br>
                <a:rPr lang="en-US" sz="2400">
                  <a:solidFill>
                    <a:srgbClr val="FFEB55"/>
                  </a:solidFill>
                  <a:latin typeface="Arial" charset="0"/>
                </a:rPr>
              </a:b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Justify your answer.</a:t>
              </a:r>
              <a:br>
                <a:rPr lang="en-US" sz="2400">
                  <a:solidFill>
                    <a:srgbClr val="FFEB55"/>
                  </a:solidFill>
                  <a:latin typeface="Arial" charset="0"/>
                </a:rPr>
              </a:b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/>
              </a:r>
              <a:br>
                <a:rPr lang="en-US" sz="2400">
                  <a:solidFill>
                    <a:srgbClr val="FFEB55"/>
                  </a:solidFill>
                  <a:latin typeface="Arial" charset="0"/>
                </a:rPr>
              </a:b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a.</a:t>
              </a:r>
            </a:p>
          </p:txBody>
        </p:sp>
        <p:pic>
          <p:nvPicPr>
            <p:cNvPr id="47187" name="Picture 83" descr="C06-017A"/>
            <p:cNvPicPr>
              <a:picLocks noChangeAspect="1" noChangeArrowheads="1"/>
            </p:cNvPicPr>
            <p:nvPr/>
          </p:nvPicPr>
          <p:blipFill>
            <a:blip r:embed="rId2" cstate="print">
              <a:lum bright="100000" contrast="-100000"/>
            </a:blip>
            <a:srcRect/>
            <a:stretch>
              <a:fillRect/>
            </a:stretch>
          </p:blipFill>
          <p:spPr bwMode="black">
            <a:xfrm>
              <a:off x="775" y="1360"/>
              <a:ext cx="2879" cy="1974"/>
            </a:xfrm>
            <a:prstGeom prst="rect">
              <a:avLst/>
            </a:prstGeom>
            <a:noFill/>
          </p:spPr>
        </p:pic>
      </p:grpSp>
      <p:sp>
        <p:nvSpPr>
          <p:cNvPr id="47192" name="Rectangle 88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16790" name="Group 22"/>
          <p:cNvGrpSpPr>
            <a:grpSpLocks/>
          </p:cNvGrpSpPr>
          <p:nvPr/>
        </p:nvGrpSpPr>
        <p:grpSpPr bwMode="auto">
          <a:xfrm>
            <a:off x="619125" y="1316038"/>
            <a:ext cx="8255000" cy="2871787"/>
            <a:chOff x="390" y="829"/>
            <a:chExt cx="5200" cy="1809"/>
          </a:xfrm>
        </p:grpSpPr>
        <p:sp>
          <p:nvSpPr>
            <p:cNvPr id="416782" name="Rectangle 14"/>
            <p:cNvSpPr>
              <a:spLocks noChangeArrowheads="1"/>
            </p:cNvSpPr>
            <p:nvPr/>
          </p:nvSpPr>
          <p:spPr bwMode="auto">
            <a:xfrm>
              <a:off x="390" y="2016"/>
              <a:ext cx="5200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0">
                  <a:latin typeface="Arial" charset="0"/>
                </a:rPr>
                <a:t>	The ratio of the measures of the corresponding sides are equal and the corresponding angles are congruent,</a:t>
              </a:r>
            </a:p>
          </p:txBody>
        </p:sp>
        <p:sp>
          <p:nvSpPr>
            <p:cNvPr id="416783" name="Rectangle 15"/>
            <p:cNvSpPr>
              <a:spLocks noChangeArrowheads="1"/>
            </p:cNvSpPr>
            <p:nvPr/>
          </p:nvSpPr>
          <p:spPr bwMode="auto">
            <a:xfrm>
              <a:off x="390" y="829"/>
              <a:ext cx="5200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Answer:  </a:t>
              </a:r>
              <a:r>
                <a:rPr lang="en-US" sz="2400" b="0">
                  <a:latin typeface="Arial" charset="0"/>
                </a:rPr>
                <a:t>Both triangles are isosceles with base angles measuring 76</a:t>
              </a:r>
              <a:r>
                <a:rPr lang="en-US" sz="2400" b="0">
                  <a:latin typeface="Arial" charset="0"/>
                  <a:cs typeface="Arial" charset="0"/>
                </a:rPr>
                <a:t>º and vertex angles measuring 28</a:t>
              </a:r>
              <a:r>
                <a:rPr lang="en-US" sz="2400" b="0">
                  <a:latin typeface="Arial" charset="0"/>
                </a:rPr>
                <a:t>º.</a:t>
              </a:r>
            </a:p>
          </p:txBody>
        </p:sp>
        <p:pic>
          <p:nvPicPr>
            <p:cNvPr id="416784" name="Picture 16" descr="Ch06-04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1313" y="1296"/>
              <a:ext cx="3461" cy="184"/>
            </a:xfrm>
            <a:prstGeom prst="rect">
              <a:avLst/>
            </a:prstGeom>
            <a:noFill/>
          </p:spPr>
        </p:pic>
        <p:pic>
          <p:nvPicPr>
            <p:cNvPr id="416785" name="Picture 17" descr="Ch06-0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2604" y="2479"/>
              <a:ext cx="1595" cy="159"/>
            </a:xfrm>
            <a:prstGeom prst="rect">
              <a:avLst/>
            </a:prstGeom>
            <a:noFill/>
          </p:spPr>
        </p:pic>
        <p:pic>
          <p:nvPicPr>
            <p:cNvPr id="416786" name="Picture 18" descr="Ch06-042"/>
            <p:cNvPicPr>
              <a:picLocks noChangeAspect="1" noChangeArrowheads="1"/>
            </p:cNvPicPr>
            <p:nvPr/>
          </p:nvPicPr>
          <p:blipFill>
            <a:blip r:embed="rId4" cstate="print"/>
            <a:srcRect r="2402"/>
            <a:stretch>
              <a:fillRect/>
            </a:stretch>
          </p:blipFill>
          <p:spPr bwMode="invGray">
            <a:xfrm>
              <a:off x="1302" y="1530"/>
              <a:ext cx="1747" cy="438"/>
            </a:xfrm>
            <a:prstGeom prst="rect">
              <a:avLst/>
            </a:prstGeom>
            <a:noFill/>
          </p:spPr>
        </p:pic>
      </p:grpSp>
      <p:sp>
        <p:nvSpPr>
          <p:cNvPr id="416793" name="Rectangle 25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7869" name="Rectangle 13"/>
          <p:cNvSpPr>
            <a:spLocks noChangeArrowheads="1"/>
          </p:cNvSpPr>
          <p:nvPr/>
        </p:nvSpPr>
        <p:spPr bwMode="auto">
          <a:xfrm>
            <a:off x="619125" y="5502275"/>
            <a:ext cx="81010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Only one pair of angles are congruent, so the triangles are not similar.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grpSp>
        <p:nvGrpSpPr>
          <p:cNvPr id="377875" name="Group 19"/>
          <p:cNvGrpSpPr>
            <a:grpSpLocks/>
          </p:cNvGrpSpPr>
          <p:nvPr/>
        </p:nvGrpSpPr>
        <p:grpSpPr bwMode="auto">
          <a:xfrm>
            <a:off x="615950" y="1314450"/>
            <a:ext cx="7834313" cy="4111625"/>
            <a:chOff x="388" y="828"/>
            <a:chExt cx="4935" cy="2590"/>
          </a:xfrm>
        </p:grpSpPr>
        <p:grpSp>
          <p:nvGrpSpPr>
            <p:cNvPr id="377871" name="Group 15"/>
            <p:cNvGrpSpPr>
              <a:grpSpLocks/>
            </p:cNvGrpSpPr>
            <p:nvPr/>
          </p:nvGrpSpPr>
          <p:grpSpPr bwMode="auto">
            <a:xfrm>
              <a:off x="390" y="1314"/>
              <a:ext cx="4933" cy="2104"/>
              <a:chOff x="390" y="806"/>
              <a:chExt cx="4933" cy="2104"/>
            </a:xfrm>
          </p:grpSpPr>
          <p:sp>
            <p:nvSpPr>
              <p:cNvPr id="377868" name="Text Box 12"/>
              <p:cNvSpPr txBox="1">
                <a:spLocks noChangeArrowheads="1"/>
              </p:cNvSpPr>
              <p:nvPr/>
            </p:nvSpPr>
            <p:spPr bwMode="auto">
              <a:xfrm>
                <a:off x="390" y="806"/>
                <a:ext cx="4933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20000"/>
                  </a:spcAft>
                  <a:buClr>
                    <a:srgbClr val="FFFFFF"/>
                  </a:buClr>
                  <a:tabLst>
                    <a:tab pos="1257300" algn="l"/>
                  </a:tabLst>
                </a:pPr>
                <a:r>
                  <a:rPr lang="en-US" sz="2400">
                    <a:solidFill>
                      <a:srgbClr val="FFEB55"/>
                    </a:solidFill>
                    <a:latin typeface="Arial" charset="0"/>
                  </a:rPr>
                  <a:t>b.</a:t>
                </a:r>
              </a:p>
            </p:txBody>
          </p:sp>
          <p:pic>
            <p:nvPicPr>
              <p:cNvPr id="377870" name="Picture 14" descr="C06-018A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100000" contrast="-100000"/>
              </a:blip>
              <a:srcRect/>
              <a:stretch>
                <a:fillRect/>
              </a:stretch>
            </p:blipFill>
            <p:spPr bwMode="invGray">
              <a:xfrm>
                <a:off x="969" y="882"/>
                <a:ext cx="3169" cy="2028"/>
              </a:xfrm>
              <a:prstGeom prst="rect">
                <a:avLst/>
              </a:prstGeom>
              <a:noFill/>
            </p:spPr>
          </p:pic>
        </p:grpSp>
        <p:sp>
          <p:nvSpPr>
            <p:cNvPr id="377874" name="Rectangle 18"/>
            <p:cNvSpPr>
              <a:spLocks noChangeArrowheads="1"/>
            </p:cNvSpPr>
            <p:nvPr/>
          </p:nvSpPr>
          <p:spPr bwMode="auto">
            <a:xfrm>
              <a:off x="388" y="828"/>
              <a:ext cx="4456" cy="679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Determine whether the pair of figures is similar.</a:t>
              </a:r>
              <a:br>
                <a:rPr lang="en-US" sz="2400">
                  <a:solidFill>
                    <a:srgbClr val="FFEB55"/>
                  </a:solidFill>
                  <a:latin typeface="Arial" charset="0"/>
                </a:rPr>
              </a:b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Justify your answer.</a:t>
              </a:r>
              <a:br>
                <a:rPr lang="en-US" sz="2400">
                  <a:solidFill>
                    <a:srgbClr val="FFEB55"/>
                  </a:solidFill>
                  <a:latin typeface="Arial" charset="0"/>
                </a:rPr>
              </a:br>
              <a:endParaRPr lang="en-US" sz="2400">
                <a:solidFill>
                  <a:srgbClr val="FFEB55"/>
                </a:solidFill>
                <a:latin typeface="Arial" charset="0"/>
              </a:endParaRPr>
            </a:p>
          </p:txBody>
        </p:sp>
      </p:grpSp>
      <p:sp>
        <p:nvSpPr>
          <p:cNvPr id="377878" name="Rectangle 22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Scale Factors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you compare the lengths of corresponding sides of similar figures, you get a numerical ratio called a </a:t>
            </a:r>
            <a:r>
              <a:rPr lang="en-US" b="1" i="1" u="sng">
                <a:solidFill>
                  <a:srgbClr val="FFEB55"/>
                </a:solidFill>
              </a:rPr>
              <a:t>scale factor</a:t>
            </a:r>
            <a:r>
              <a:rPr lang="en-US"/>
              <a:t>. </a:t>
            </a:r>
            <a:br>
              <a:rPr lang="en-US"/>
            </a:br>
            <a:endParaRPr lang="en-US"/>
          </a:p>
          <a:p>
            <a:r>
              <a:rPr lang="en-US"/>
              <a:t>Scale factors are usually given for models of real-life objects.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Objectives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 ratios and use properties of proportions</a:t>
            </a:r>
            <a:br>
              <a:rPr lang="en-US"/>
            </a:br>
            <a:endParaRPr lang="en-US"/>
          </a:p>
          <a:p>
            <a:r>
              <a:rPr lang="en-US"/>
              <a:t>Identify similar polygons</a:t>
            </a:r>
            <a:br>
              <a:rPr lang="en-US"/>
            </a:br>
            <a:endParaRPr lang="en-US"/>
          </a:p>
          <a:p>
            <a:r>
              <a:rPr lang="en-US"/>
              <a:t>Solve problems using scale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02" name="Text Box 74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 architect prepared a 12-inch model of a skyscraper to look like a real 1100-foot building. What is the scale factor of the model compared to the real building?</a:t>
            </a:r>
          </a:p>
        </p:txBody>
      </p:sp>
      <p:sp>
        <p:nvSpPr>
          <p:cNvPr id="48203" name="Text Box 75"/>
          <p:cNvSpPr txBox="1">
            <a:spLocks noChangeArrowheads="1"/>
          </p:cNvSpPr>
          <p:nvPr/>
        </p:nvSpPr>
        <p:spPr bwMode="auto">
          <a:xfrm>
            <a:off x="619125" y="2852738"/>
            <a:ext cx="7831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Before finding the scale factor you must make sure that both measurements use the same unit of measure.</a:t>
            </a:r>
            <a:endParaRPr lang="en-US" sz="2400" b="0">
              <a:latin typeface="Arial" charset="0"/>
              <a:cs typeface="Arial" charset="0"/>
            </a:endParaRPr>
          </a:p>
        </p:txBody>
      </p:sp>
      <p:pic>
        <p:nvPicPr>
          <p:cNvPr id="48206" name="Picture 78" descr="Ch06-0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1844675" y="4619625"/>
            <a:ext cx="5313363" cy="749300"/>
          </a:xfrm>
          <a:prstGeom prst="rect">
            <a:avLst/>
          </a:prstGeom>
          <a:noFill/>
        </p:spPr>
      </p:pic>
      <p:pic>
        <p:nvPicPr>
          <p:cNvPr id="48207" name="Picture 79" descr="Ch06-0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1806575" y="5541963"/>
            <a:ext cx="4067175" cy="749300"/>
          </a:xfrm>
          <a:prstGeom prst="rect">
            <a:avLst/>
          </a:prstGeom>
          <a:noFill/>
        </p:spPr>
      </p:pic>
      <p:grpSp>
        <p:nvGrpSpPr>
          <p:cNvPr id="48209" name="Group 81"/>
          <p:cNvGrpSpPr>
            <a:grpSpLocks/>
          </p:cNvGrpSpPr>
          <p:nvPr/>
        </p:nvGrpSpPr>
        <p:grpSpPr bwMode="auto">
          <a:xfrm>
            <a:off x="619125" y="3697288"/>
            <a:ext cx="3952875" cy="469900"/>
            <a:chOff x="390" y="2402"/>
            <a:chExt cx="2490" cy="296"/>
          </a:xfrm>
        </p:grpSpPr>
        <p:sp>
          <p:nvSpPr>
            <p:cNvPr id="48204" name="Text Box 76"/>
            <p:cNvSpPr txBox="1">
              <a:spLocks noChangeArrowheads="1"/>
            </p:cNvSpPr>
            <p:nvPr/>
          </p:nvSpPr>
          <p:spPr bwMode="auto">
            <a:xfrm>
              <a:off x="390" y="2402"/>
              <a:ext cx="2490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0">
                  <a:latin typeface="Arial" charset="0"/>
                </a:rPr>
                <a:t>1100(12)   13,200 inches</a:t>
              </a:r>
              <a:endParaRPr lang="en-US" sz="2400" b="0">
                <a:latin typeface="Arial" charset="0"/>
                <a:cs typeface="Arial" charset="0"/>
              </a:endParaRPr>
            </a:p>
          </p:txBody>
        </p:sp>
        <p:pic>
          <p:nvPicPr>
            <p:cNvPr id="48208" name="Picture 80" descr="equalsig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259" y="2510"/>
              <a:ext cx="109" cy="85"/>
            </a:xfrm>
            <a:prstGeom prst="rect">
              <a:avLst/>
            </a:prstGeom>
            <a:noFill/>
          </p:spPr>
        </p:pic>
      </p:grpSp>
      <p:sp>
        <p:nvSpPr>
          <p:cNvPr id="48211" name="Rectangle 83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02" grpId="0" autoUpdateAnimBg="0"/>
      <p:bldP spid="4820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78906" name="Group 26"/>
          <p:cNvGrpSpPr>
            <a:grpSpLocks/>
          </p:cNvGrpSpPr>
          <p:nvPr/>
        </p:nvGrpSpPr>
        <p:grpSpPr bwMode="auto">
          <a:xfrm>
            <a:off x="619125" y="1201738"/>
            <a:ext cx="8101013" cy="1939925"/>
            <a:chOff x="390" y="2184"/>
            <a:chExt cx="5103" cy="1222"/>
          </a:xfrm>
        </p:grpSpPr>
        <p:sp>
          <p:nvSpPr>
            <p:cNvPr id="378894" name="Rectangle 14"/>
            <p:cNvSpPr>
              <a:spLocks noChangeArrowheads="1"/>
            </p:cNvSpPr>
            <p:nvPr/>
          </p:nvSpPr>
          <p:spPr bwMode="auto">
            <a:xfrm>
              <a:off x="390" y="2184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16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Answer:  </a:t>
              </a:r>
              <a:r>
                <a:rPr lang="en-US" sz="2400" b="0">
                  <a:latin typeface="Arial" charset="0"/>
                </a:rPr>
                <a:t>The ratio comparing the two heights is                  	  		 The scale factor is           ,                           which means that the model is            the height of the real skyscraper.</a:t>
              </a:r>
              <a:endParaRPr lang="en-US" sz="2400">
                <a:solidFill>
                  <a:srgbClr val="FFEB55"/>
                </a:solidFill>
                <a:latin typeface="Arial" charset="0"/>
              </a:endParaRPr>
            </a:p>
          </p:txBody>
        </p:sp>
        <p:pic>
          <p:nvPicPr>
            <p:cNvPr id="378900" name="Picture 20" descr="Ch06-04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4468" y="2601"/>
              <a:ext cx="444" cy="438"/>
            </a:xfrm>
            <a:prstGeom prst="rect">
              <a:avLst/>
            </a:prstGeom>
            <a:noFill/>
          </p:spPr>
        </p:pic>
        <p:pic>
          <p:nvPicPr>
            <p:cNvPr id="378901" name="Picture 21" descr="Ch06-0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1325" y="2601"/>
              <a:ext cx="1452" cy="438"/>
            </a:xfrm>
            <a:prstGeom prst="rect">
              <a:avLst/>
            </a:prstGeom>
            <a:noFill/>
          </p:spPr>
        </p:pic>
        <p:pic>
          <p:nvPicPr>
            <p:cNvPr id="378903" name="Picture 23" descr="Ch06-04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3993" y="2968"/>
              <a:ext cx="444" cy="438"/>
            </a:xfrm>
            <a:prstGeom prst="rect">
              <a:avLst/>
            </a:prstGeom>
            <a:noFill/>
          </p:spPr>
        </p:pic>
      </p:grpSp>
      <p:sp>
        <p:nvSpPr>
          <p:cNvPr id="378908" name="Rectangle 28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2" name="Object 22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p:oleObj spid="_x0000_s51222" name="Equation" r:id="rId3" imgW="914400" imgH="596880" progId="Equation.DSMT4">
              <p:embed/>
            </p:oleObj>
          </a:graphicData>
        </a:graphic>
      </p:graphicFrame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 space shuttle is about 122 feet in length. The Science Club plans to make a model of the space shuttle with a length of 24 inches. What is the scale factor of the model compared to the real space shuttle?</a:t>
            </a:r>
          </a:p>
        </p:txBody>
      </p:sp>
      <p:grpSp>
        <p:nvGrpSpPr>
          <p:cNvPr id="51247" name="Group 47"/>
          <p:cNvGrpSpPr>
            <a:grpSpLocks/>
          </p:cNvGrpSpPr>
          <p:nvPr/>
        </p:nvGrpSpPr>
        <p:grpSpPr bwMode="auto">
          <a:xfrm>
            <a:off x="619125" y="4125913"/>
            <a:ext cx="8101013" cy="695325"/>
            <a:chOff x="390" y="2599"/>
            <a:chExt cx="5103" cy="438"/>
          </a:xfrm>
        </p:grpSpPr>
        <p:sp>
          <p:nvSpPr>
            <p:cNvPr id="51245" name="Rectangle 45"/>
            <p:cNvSpPr>
              <a:spLocks noChangeArrowheads="1"/>
            </p:cNvSpPr>
            <p:nvPr/>
          </p:nvSpPr>
          <p:spPr bwMode="auto">
            <a:xfrm>
              <a:off x="390" y="2692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Answer:</a:t>
              </a:r>
            </a:p>
          </p:txBody>
        </p:sp>
        <p:pic>
          <p:nvPicPr>
            <p:cNvPr id="51246" name="Picture 46" descr="Ch06-05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276" y="2599"/>
              <a:ext cx="219" cy="438"/>
            </a:xfrm>
            <a:prstGeom prst="rect">
              <a:avLst/>
            </a:prstGeom>
            <a:noFill/>
          </p:spPr>
        </p:pic>
      </p:grpSp>
      <p:sp>
        <p:nvSpPr>
          <p:cNvPr id="51249" name="Rectangle 49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300" name="Picture 76" descr="ch06_01"/>
          <p:cNvPicPr>
            <a:picLocks noChangeAspect="1" noChangeArrowheads="1"/>
          </p:cNvPicPr>
          <p:nvPr/>
        </p:nvPicPr>
        <p:blipFill>
          <a:blip r:embed="rId2" cstate="print">
            <a:lum bright="100000" contrast="-100000"/>
          </a:blip>
          <a:srcRect/>
          <a:stretch>
            <a:fillRect/>
          </a:stretch>
        </p:blipFill>
        <p:spPr bwMode="invGray">
          <a:xfrm>
            <a:off x="2613025" y="2001838"/>
            <a:ext cx="3894138" cy="2925762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2" name="Text Box 68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The two polygons are similar. Write a similarity statement. Then find </a:t>
            </a:r>
            <a:r>
              <a:rPr lang="en-US" sz="2400" b="0" i="1">
                <a:solidFill>
                  <a:srgbClr val="FFEB55"/>
                </a:solidFill>
                <a:latin typeface="Arial" charset="0"/>
              </a:rPr>
              <a:t>x,</a:t>
            </a:r>
            <a:r>
              <a:rPr lang="en-US" sz="2400" b="0">
                <a:solidFill>
                  <a:srgbClr val="FFEB55"/>
                </a:solidFill>
                <a:latin typeface="Arial" charset="0"/>
              </a:rPr>
              <a:t> </a:t>
            </a:r>
            <a:r>
              <a:rPr lang="en-US" sz="2400" b="0" i="1">
                <a:solidFill>
                  <a:srgbClr val="FFEB55"/>
                </a:solidFill>
                <a:latin typeface="Arial" charset="0"/>
              </a:rPr>
              <a:t>y,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and </a:t>
            </a:r>
            <a:r>
              <a:rPr lang="en-US" sz="2400" b="0" i="1">
                <a:solidFill>
                  <a:srgbClr val="FFEB55"/>
                </a:solidFill>
                <a:latin typeface="Arial" charset="0"/>
              </a:rPr>
              <a:t>UV.</a:t>
            </a:r>
          </a:p>
        </p:txBody>
      </p:sp>
      <p:sp>
        <p:nvSpPr>
          <p:cNvPr id="52295" name="Text Box 71"/>
          <p:cNvSpPr txBox="1">
            <a:spLocks noChangeArrowheads="1"/>
          </p:cNvSpPr>
          <p:nvPr/>
        </p:nvSpPr>
        <p:spPr bwMode="auto">
          <a:xfrm>
            <a:off x="619125" y="4840288"/>
            <a:ext cx="7831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Use the congruent angles to write the corresponding vertices in order.</a:t>
            </a:r>
            <a:endParaRPr lang="en-US" sz="2400" b="0">
              <a:latin typeface="Arial" charset="0"/>
              <a:cs typeface="Arial" charset="0"/>
            </a:endParaRPr>
          </a:p>
        </p:txBody>
      </p:sp>
      <p:pic>
        <p:nvPicPr>
          <p:cNvPr id="52296" name="Picture 72" descr="Ch06-0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731838" y="5719763"/>
            <a:ext cx="4752975" cy="311150"/>
          </a:xfrm>
          <a:prstGeom prst="rect">
            <a:avLst/>
          </a:prstGeom>
          <a:noFill/>
        </p:spPr>
      </p:pic>
      <p:sp>
        <p:nvSpPr>
          <p:cNvPr id="52302" name="Rectangle 78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3a: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92" grpId="0" autoUpdateAnimBg="0"/>
      <p:bldP spid="5229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9916" name="Text Box 12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Now write proportions to find </a:t>
            </a:r>
            <a:r>
              <a:rPr lang="en-US" sz="2400" b="0" i="1">
                <a:latin typeface="Arial" charset="0"/>
              </a:rPr>
              <a:t>x</a:t>
            </a:r>
            <a:r>
              <a:rPr lang="en-US" sz="2400" b="0">
                <a:latin typeface="Arial" charset="0"/>
              </a:rPr>
              <a:t> and </a:t>
            </a:r>
            <a:r>
              <a:rPr lang="en-US" sz="2400" b="0" i="1">
                <a:latin typeface="Arial" charset="0"/>
              </a:rPr>
              <a:t>y.</a:t>
            </a:r>
          </a:p>
        </p:txBody>
      </p:sp>
      <p:sp>
        <p:nvSpPr>
          <p:cNvPr id="379918" name="Text Box 14"/>
          <p:cNvSpPr txBox="1">
            <a:spLocks noChangeArrowheads="1"/>
          </p:cNvSpPr>
          <p:nvPr/>
        </p:nvSpPr>
        <p:spPr bwMode="auto">
          <a:xfrm>
            <a:off x="619125" y="1804988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To find </a:t>
            </a:r>
            <a:r>
              <a:rPr lang="en-US" sz="2400" b="0" i="1">
                <a:latin typeface="Arial" charset="0"/>
              </a:rPr>
              <a:t>x</a:t>
            </a:r>
            <a:r>
              <a:rPr lang="en-US" sz="2400" b="0">
                <a:latin typeface="Arial" charset="0"/>
              </a:rPr>
              <a:t>:</a:t>
            </a:r>
          </a:p>
        </p:txBody>
      </p:sp>
      <p:sp>
        <p:nvSpPr>
          <p:cNvPr id="379919" name="Text Box 15"/>
          <p:cNvSpPr txBox="1">
            <a:spLocks noChangeArrowheads="1"/>
          </p:cNvSpPr>
          <p:nvPr/>
        </p:nvSpPr>
        <p:spPr bwMode="auto">
          <a:xfrm>
            <a:off x="4187825" y="2463800"/>
            <a:ext cx="32258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Similarity proportion</a:t>
            </a:r>
          </a:p>
        </p:txBody>
      </p:sp>
      <p:sp>
        <p:nvSpPr>
          <p:cNvPr id="379920" name="Text Box 16"/>
          <p:cNvSpPr txBox="1">
            <a:spLocks noChangeArrowheads="1"/>
          </p:cNvSpPr>
          <p:nvPr/>
        </p:nvSpPr>
        <p:spPr bwMode="auto">
          <a:xfrm>
            <a:off x="4187825" y="4046538"/>
            <a:ext cx="32258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Cross products</a:t>
            </a:r>
          </a:p>
        </p:txBody>
      </p:sp>
      <p:sp>
        <p:nvSpPr>
          <p:cNvPr id="379921" name="Text Box 17"/>
          <p:cNvSpPr txBox="1">
            <a:spLocks noChangeArrowheads="1"/>
          </p:cNvSpPr>
          <p:nvPr/>
        </p:nvSpPr>
        <p:spPr bwMode="auto">
          <a:xfrm>
            <a:off x="4187825" y="4557713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Multiply.</a:t>
            </a:r>
          </a:p>
        </p:txBody>
      </p:sp>
      <p:sp>
        <p:nvSpPr>
          <p:cNvPr id="379922" name="Text Box 18"/>
          <p:cNvSpPr txBox="1">
            <a:spLocks noChangeArrowheads="1"/>
          </p:cNvSpPr>
          <p:nvPr/>
        </p:nvSpPr>
        <p:spPr bwMode="auto">
          <a:xfrm>
            <a:off x="4187825" y="5197475"/>
            <a:ext cx="41465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Divide each side by 4.</a:t>
            </a:r>
          </a:p>
        </p:txBody>
      </p:sp>
      <p:pic>
        <p:nvPicPr>
          <p:cNvPr id="379924" name="Picture 20" descr="Ch06-0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852488" y="2333625"/>
            <a:ext cx="1281112" cy="695325"/>
          </a:xfrm>
          <a:prstGeom prst="rect">
            <a:avLst/>
          </a:prstGeom>
          <a:noFill/>
        </p:spPr>
      </p:pic>
      <p:pic>
        <p:nvPicPr>
          <p:cNvPr id="379925" name="Picture 21" descr="Ch06-0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903288" y="3208338"/>
            <a:ext cx="981075" cy="695325"/>
          </a:xfrm>
          <a:prstGeom prst="rect">
            <a:avLst/>
          </a:prstGeom>
          <a:noFill/>
        </p:spPr>
      </p:pic>
      <p:pic>
        <p:nvPicPr>
          <p:cNvPr id="379926" name="Picture 22" descr="Ch06-0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31838" y="4090988"/>
            <a:ext cx="1285875" cy="400050"/>
          </a:xfrm>
          <a:prstGeom prst="rect">
            <a:avLst/>
          </a:prstGeom>
          <a:noFill/>
        </p:spPr>
      </p:pic>
      <p:pic>
        <p:nvPicPr>
          <p:cNvPr id="379927" name="Picture 23" descr="Ch06-0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822325" y="4627563"/>
            <a:ext cx="1185863" cy="252412"/>
          </a:xfrm>
          <a:prstGeom prst="rect">
            <a:avLst/>
          </a:prstGeom>
          <a:noFill/>
        </p:spPr>
      </p:pic>
      <p:pic>
        <p:nvPicPr>
          <p:cNvPr id="379928" name="Picture 24" descr="Ch06-05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788988" y="5081588"/>
            <a:ext cx="1047750" cy="690562"/>
          </a:xfrm>
          <a:prstGeom prst="rect">
            <a:avLst/>
          </a:prstGeom>
          <a:noFill/>
        </p:spPr>
      </p:pic>
      <p:grpSp>
        <p:nvGrpSpPr>
          <p:cNvPr id="379932" name="Group 28"/>
          <p:cNvGrpSpPr>
            <a:grpSpLocks/>
          </p:cNvGrpSpPr>
          <p:nvPr/>
        </p:nvGrpSpPr>
        <p:grpSpPr bwMode="auto">
          <a:xfrm>
            <a:off x="4284663" y="3198813"/>
            <a:ext cx="4127500" cy="576262"/>
            <a:chOff x="2699" y="2015"/>
            <a:chExt cx="2600" cy="363"/>
          </a:xfrm>
        </p:grpSpPr>
        <p:pic>
          <p:nvPicPr>
            <p:cNvPr id="379923" name="Picture 19" descr="Ch06-057"/>
            <p:cNvPicPr>
              <a:picLocks noChangeAspect="1" noChangeArrowheads="1"/>
            </p:cNvPicPr>
            <p:nvPr/>
          </p:nvPicPr>
          <p:blipFill>
            <a:blip r:embed="rId7" cstate="print"/>
            <a:srcRect l="76851" t="-78690"/>
            <a:stretch>
              <a:fillRect/>
            </a:stretch>
          </p:blipFill>
          <p:spPr bwMode="invGray">
            <a:xfrm>
              <a:off x="4727" y="2015"/>
              <a:ext cx="572" cy="327"/>
            </a:xfrm>
            <a:prstGeom prst="rect">
              <a:avLst/>
            </a:prstGeom>
            <a:noFill/>
          </p:spPr>
        </p:pic>
        <p:pic>
          <p:nvPicPr>
            <p:cNvPr id="379929" name="Picture 25" descr="Ch06-057"/>
            <p:cNvPicPr>
              <a:picLocks noChangeAspect="1" noChangeArrowheads="1"/>
            </p:cNvPicPr>
            <p:nvPr/>
          </p:nvPicPr>
          <p:blipFill>
            <a:blip r:embed="rId7" cstate="print"/>
            <a:srcRect l="25618" t="-52460" r="48604"/>
            <a:stretch>
              <a:fillRect/>
            </a:stretch>
          </p:blipFill>
          <p:spPr bwMode="invGray">
            <a:xfrm>
              <a:off x="3364" y="2063"/>
              <a:ext cx="637" cy="279"/>
            </a:xfrm>
            <a:prstGeom prst="rect">
              <a:avLst/>
            </a:prstGeom>
            <a:noFill/>
          </p:spPr>
        </p:pic>
        <p:pic>
          <p:nvPicPr>
            <p:cNvPr id="379930" name="Picture 26" descr="Ch06-057"/>
            <p:cNvPicPr>
              <a:picLocks noChangeAspect="1" noChangeArrowheads="1"/>
            </p:cNvPicPr>
            <p:nvPr/>
          </p:nvPicPr>
          <p:blipFill>
            <a:blip r:embed="rId7" cstate="print"/>
            <a:srcRect r="75070" b="-19672"/>
            <a:stretch>
              <a:fillRect/>
            </a:stretch>
          </p:blipFill>
          <p:spPr bwMode="invGray">
            <a:xfrm>
              <a:off x="2699" y="2159"/>
              <a:ext cx="616" cy="219"/>
            </a:xfrm>
            <a:prstGeom prst="rect">
              <a:avLst/>
            </a:prstGeom>
            <a:noFill/>
          </p:spPr>
        </p:pic>
        <p:pic>
          <p:nvPicPr>
            <p:cNvPr id="379931" name="Picture 27" descr="Ch06-057"/>
            <p:cNvPicPr>
              <a:picLocks noChangeAspect="1" noChangeArrowheads="1"/>
            </p:cNvPicPr>
            <p:nvPr/>
          </p:nvPicPr>
          <p:blipFill>
            <a:blip r:embed="rId7" cstate="print"/>
            <a:srcRect l="51396" t="-65575" r="23149"/>
            <a:stretch>
              <a:fillRect/>
            </a:stretch>
          </p:blipFill>
          <p:spPr bwMode="invGray">
            <a:xfrm>
              <a:off x="4050" y="2039"/>
              <a:ext cx="629" cy="303"/>
            </a:xfrm>
            <a:prstGeom prst="rect">
              <a:avLst/>
            </a:prstGeom>
            <a:noFill/>
          </p:spPr>
        </p:pic>
      </p:grpSp>
      <p:sp>
        <p:nvSpPr>
          <p:cNvPr id="379934" name="Rectangle 30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3a: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9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6" grpId="0" autoUpdateAnimBg="0"/>
      <p:bldP spid="379918" grpId="0" autoUpdateAnimBg="0"/>
      <p:bldP spid="379919" grpId="0" autoUpdateAnimBg="0"/>
      <p:bldP spid="379920" grpId="0" autoUpdateAnimBg="0"/>
      <p:bldP spid="379921" grpId="0" autoUpdateAnimBg="0"/>
      <p:bldP spid="37992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619125" y="1277938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To find </a:t>
            </a:r>
            <a:r>
              <a:rPr lang="en-US" sz="2400" b="0" i="1">
                <a:latin typeface="Arial" charset="0"/>
              </a:rPr>
              <a:t>y</a:t>
            </a:r>
            <a:r>
              <a:rPr lang="en-US" sz="2400" b="0">
                <a:latin typeface="Arial" charset="0"/>
              </a:rPr>
              <a:t>:</a:t>
            </a:r>
          </a:p>
        </p:txBody>
      </p:sp>
      <p:sp>
        <p:nvSpPr>
          <p:cNvPr id="382990" name="Text Box 14"/>
          <p:cNvSpPr txBox="1">
            <a:spLocks noChangeArrowheads="1"/>
          </p:cNvSpPr>
          <p:nvPr/>
        </p:nvSpPr>
        <p:spPr bwMode="auto">
          <a:xfrm>
            <a:off x="4111625" y="1936750"/>
            <a:ext cx="32258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Similarity proportion</a:t>
            </a:r>
          </a:p>
        </p:txBody>
      </p:sp>
      <p:sp>
        <p:nvSpPr>
          <p:cNvPr id="382991" name="Text Box 15"/>
          <p:cNvSpPr txBox="1">
            <a:spLocks noChangeArrowheads="1"/>
          </p:cNvSpPr>
          <p:nvPr/>
        </p:nvSpPr>
        <p:spPr bwMode="auto">
          <a:xfrm>
            <a:off x="4111625" y="3521075"/>
            <a:ext cx="32258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Cross products</a:t>
            </a:r>
          </a:p>
        </p:txBody>
      </p:sp>
      <p:sp>
        <p:nvSpPr>
          <p:cNvPr id="382992" name="Text Box 16"/>
          <p:cNvSpPr txBox="1">
            <a:spLocks noChangeArrowheads="1"/>
          </p:cNvSpPr>
          <p:nvPr/>
        </p:nvSpPr>
        <p:spPr bwMode="auto">
          <a:xfrm>
            <a:off x="4111625" y="4030663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Multiply.</a:t>
            </a:r>
          </a:p>
        </p:txBody>
      </p:sp>
      <p:sp>
        <p:nvSpPr>
          <p:cNvPr id="382993" name="Text Box 17"/>
          <p:cNvSpPr txBox="1">
            <a:spLocks noChangeArrowheads="1"/>
          </p:cNvSpPr>
          <p:nvPr/>
        </p:nvSpPr>
        <p:spPr bwMode="auto">
          <a:xfrm>
            <a:off x="4111625" y="4514850"/>
            <a:ext cx="41465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Subtract 6 from each side.</a:t>
            </a:r>
          </a:p>
        </p:txBody>
      </p:sp>
      <p:pic>
        <p:nvPicPr>
          <p:cNvPr id="383006" name="Picture 30" descr="Ch06-0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820738" y="5041900"/>
            <a:ext cx="1590675" cy="695325"/>
          </a:xfrm>
          <a:prstGeom prst="rect">
            <a:avLst/>
          </a:prstGeom>
          <a:noFill/>
        </p:spPr>
      </p:pic>
      <p:pic>
        <p:nvPicPr>
          <p:cNvPr id="383008" name="Picture 32" descr="Ch06-0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584200" y="1816100"/>
            <a:ext cx="1947863" cy="695325"/>
          </a:xfrm>
          <a:prstGeom prst="rect">
            <a:avLst/>
          </a:prstGeom>
          <a:noFill/>
        </p:spPr>
      </p:pic>
      <p:pic>
        <p:nvPicPr>
          <p:cNvPr id="383009" name="Picture 33" descr="Ch06-0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03263" y="2690813"/>
            <a:ext cx="1966912" cy="752475"/>
          </a:xfrm>
          <a:prstGeom prst="rect">
            <a:avLst/>
          </a:prstGeom>
          <a:noFill/>
        </p:spPr>
      </p:pic>
      <p:pic>
        <p:nvPicPr>
          <p:cNvPr id="383011" name="Picture 35" descr="Ch06-06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727075" y="4108450"/>
            <a:ext cx="1643063" cy="309563"/>
          </a:xfrm>
          <a:prstGeom prst="rect">
            <a:avLst/>
          </a:prstGeom>
          <a:noFill/>
        </p:spPr>
      </p:pic>
      <p:pic>
        <p:nvPicPr>
          <p:cNvPr id="383012" name="Picture 36" descr="Ch06-06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815975" y="4581525"/>
            <a:ext cx="1562100" cy="309563"/>
          </a:xfrm>
          <a:prstGeom prst="rect">
            <a:avLst/>
          </a:prstGeom>
          <a:noFill/>
        </p:spPr>
      </p:pic>
      <p:sp>
        <p:nvSpPr>
          <p:cNvPr id="383013" name="Text Box 37"/>
          <p:cNvSpPr txBox="1">
            <a:spLocks noChangeArrowheads="1"/>
          </p:cNvSpPr>
          <p:nvPr/>
        </p:nvSpPr>
        <p:spPr bwMode="auto">
          <a:xfrm>
            <a:off x="4111625" y="5041900"/>
            <a:ext cx="414655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Divide each side by 6 and simplify.</a:t>
            </a:r>
          </a:p>
        </p:txBody>
      </p:sp>
      <p:grpSp>
        <p:nvGrpSpPr>
          <p:cNvPr id="383017" name="Group 41"/>
          <p:cNvGrpSpPr>
            <a:grpSpLocks/>
          </p:cNvGrpSpPr>
          <p:nvPr/>
        </p:nvGrpSpPr>
        <p:grpSpPr bwMode="auto">
          <a:xfrm>
            <a:off x="4189413" y="2584450"/>
            <a:ext cx="4581525" cy="768350"/>
            <a:chOff x="2704" y="1628"/>
            <a:chExt cx="2886" cy="484"/>
          </a:xfrm>
        </p:grpSpPr>
        <p:pic>
          <p:nvPicPr>
            <p:cNvPr id="383007" name="Picture 31" descr="Ch06-058"/>
            <p:cNvPicPr>
              <a:picLocks noChangeAspect="1" noChangeArrowheads="1"/>
            </p:cNvPicPr>
            <p:nvPr/>
          </p:nvPicPr>
          <p:blipFill>
            <a:blip r:embed="rId7" cstate="print"/>
            <a:srcRect l="68648" t="-77948"/>
            <a:stretch>
              <a:fillRect/>
            </a:stretch>
          </p:blipFill>
          <p:spPr bwMode="invGray">
            <a:xfrm>
              <a:off x="4725" y="1676"/>
              <a:ext cx="865" cy="347"/>
            </a:xfrm>
            <a:prstGeom prst="rect">
              <a:avLst/>
            </a:prstGeom>
            <a:noFill/>
          </p:spPr>
        </p:pic>
        <p:pic>
          <p:nvPicPr>
            <p:cNvPr id="383014" name="Picture 38" descr="Ch06-058"/>
            <p:cNvPicPr>
              <a:picLocks noChangeAspect="1" noChangeArrowheads="1"/>
            </p:cNvPicPr>
            <p:nvPr/>
          </p:nvPicPr>
          <p:blipFill>
            <a:blip r:embed="rId7" cstate="print"/>
            <a:srcRect l="45850" t="-102563" r="31352"/>
            <a:stretch>
              <a:fillRect/>
            </a:stretch>
          </p:blipFill>
          <p:spPr bwMode="invGray">
            <a:xfrm>
              <a:off x="4047" y="1628"/>
              <a:ext cx="629" cy="395"/>
            </a:xfrm>
            <a:prstGeom prst="rect">
              <a:avLst/>
            </a:prstGeom>
            <a:noFill/>
          </p:spPr>
        </p:pic>
        <p:pic>
          <p:nvPicPr>
            <p:cNvPr id="383015" name="Picture 39" descr="Ch06-058"/>
            <p:cNvPicPr>
              <a:picLocks noChangeAspect="1" noChangeArrowheads="1"/>
            </p:cNvPicPr>
            <p:nvPr/>
          </p:nvPicPr>
          <p:blipFill>
            <a:blip r:embed="rId7" cstate="print"/>
            <a:srcRect l="22145" t="-52820" r="54150"/>
            <a:stretch>
              <a:fillRect/>
            </a:stretch>
          </p:blipFill>
          <p:spPr bwMode="invGray">
            <a:xfrm>
              <a:off x="3345" y="1725"/>
              <a:ext cx="654" cy="298"/>
            </a:xfrm>
            <a:prstGeom prst="rect">
              <a:avLst/>
            </a:prstGeom>
            <a:noFill/>
          </p:spPr>
        </p:pic>
        <p:pic>
          <p:nvPicPr>
            <p:cNvPr id="383016" name="Picture 40" descr="Ch06-058"/>
            <p:cNvPicPr>
              <a:picLocks noChangeAspect="1" noChangeArrowheads="1"/>
            </p:cNvPicPr>
            <p:nvPr/>
          </p:nvPicPr>
          <p:blipFill>
            <a:blip r:embed="rId7" cstate="print"/>
            <a:srcRect r="77855" b="-45641"/>
            <a:stretch>
              <a:fillRect/>
            </a:stretch>
          </p:blipFill>
          <p:spPr bwMode="invGray">
            <a:xfrm>
              <a:off x="2704" y="1828"/>
              <a:ext cx="611" cy="284"/>
            </a:xfrm>
            <a:prstGeom prst="rect">
              <a:avLst/>
            </a:prstGeom>
            <a:noFill/>
          </p:spPr>
        </p:pic>
      </p:grpSp>
      <p:pic>
        <p:nvPicPr>
          <p:cNvPr id="383018" name="Picture 42" descr="Extra-0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invGray">
          <a:xfrm>
            <a:off x="708025" y="3563938"/>
            <a:ext cx="1928813" cy="403225"/>
          </a:xfrm>
          <a:prstGeom prst="rect">
            <a:avLst/>
          </a:prstGeom>
          <a:noFill/>
        </p:spPr>
      </p:pic>
      <p:sp>
        <p:nvSpPr>
          <p:cNvPr id="383021" name="Rectangle 45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3a: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8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9" grpId="0" autoUpdateAnimBg="0"/>
      <p:bldP spid="382990" grpId="0" autoUpdateAnimBg="0"/>
      <p:bldP spid="382991" grpId="0" autoUpdateAnimBg="0"/>
      <p:bldP spid="382992" grpId="0" autoUpdateAnimBg="0"/>
      <p:bldP spid="382993" grpId="0" autoUpdateAnimBg="0"/>
      <p:bldP spid="38301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80942" name="Picture 14" descr="Ch06-0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722313" y="1346200"/>
            <a:ext cx="4422775" cy="695325"/>
          </a:xfrm>
          <a:prstGeom prst="rect">
            <a:avLst/>
          </a:prstGeom>
          <a:noFill/>
        </p:spPr>
      </p:pic>
      <p:grpSp>
        <p:nvGrpSpPr>
          <p:cNvPr id="380950" name="Group 22"/>
          <p:cNvGrpSpPr>
            <a:grpSpLocks/>
          </p:cNvGrpSpPr>
          <p:nvPr/>
        </p:nvGrpSpPr>
        <p:grpSpPr bwMode="auto">
          <a:xfrm>
            <a:off x="619125" y="3313113"/>
            <a:ext cx="8101013" cy="695325"/>
            <a:chOff x="390" y="2087"/>
            <a:chExt cx="5103" cy="438"/>
          </a:xfrm>
        </p:grpSpPr>
        <p:pic>
          <p:nvPicPr>
            <p:cNvPr id="380941" name="Picture 13" descr="Ch06-066"/>
            <p:cNvPicPr>
              <a:picLocks noChangeAspect="1" noChangeArrowheads="1"/>
            </p:cNvPicPr>
            <p:nvPr/>
          </p:nvPicPr>
          <p:blipFill>
            <a:blip r:embed="rId3" cstate="print"/>
            <a:srcRect l="79132"/>
            <a:stretch>
              <a:fillRect/>
            </a:stretch>
          </p:blipFill>
          <p:spPr bwMode="invGray">
            <a:xfrm>
              <a:off x="4210" y="2087"/>
              <a:ext cx="726" cy="438"/>
            </a:xfrm>
            <a:prstGeom prst="rect">
              <a:avLst/>
            </a:prstGeom>
            <a:noFill/>
          </p:spPr>
        </p:pic>
        <p:sp>
          <p:nvSpPr>
            <p:cNvPr id="380944" name="Rectangle 16"/>
            <p:cNvSpPr>
              <a:spLocks noChangeArrowheads="1"/>
            </p:cNvSpPr>
            <p:nvPr/>
          </p:nvSpPr>
          <p:spPr bwMode="auto">
            <a:xfrm>
              <a:off x="390" y="2172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Answer:</a:t>
              </a:r>
            </a:p>
          </p:txBody>
        </p:sp>
        <p:pic>
          <p:nvPicPr>
            <p:cNvPr id="380947" name="Picture 19" descr="Ch06-066"/>
            <p:cNvPicPr>
              <a:picLocks noChangeAspect="1" noChangeArrowheads="1"/>
            </p:cNvPicPr>
            <p:nvPr/>
          </p:nvPicPr>
          <p:blipFill>
            <a:blip r:embed="rId3" cstate="print"/>
            <a:srcRect l="61052" r="20868"/>
            <a:stretch>
              <a:fillRect/>
            </a:stretch>
          </p:blipFill>
          <p:spPr bwMode="invGray">
            <a:xfrm>
              <a:off x="3533" y="2087"/>
              <a:ext cx="629" cy="438"/>
            </a:xfrm>
            <a:prstGeom prst="rect">
              <a:avLst/>
            </a:prstGeom>
            <a:noFill/>
          </p:spPr>
        </p:pic>
        <p:pic>
          <p:nvPicPr>
            <p:cNvPr id="380948" name="Picture 20" descr="Ch06-066"/>
            <p:cNvPicPr>
              <a:picLocks noChangeAspect="1" noChangeArrowheads="1"/>
            </p:cNvPicPr>
            <p:nvPr/>
          </p:nvPicPr>
          <p:blipFill>
            <a:blip r:embed="rId3" cstate="print"/>
            <a:srcRect l="45760" r="38948"/>
            <a:stretch>
              <a:fillRect/>
            </a:stretch>
          </p:blipFill>
          <p:spPr bwMode="invGray">
            <a:xfrm>
              <a:off x="2953" y="2087"/>
              <a:ext cx="532" cy="438"/>
            </a:xfrm>
            <a:prstGeom prst="rect">
              <a:avLst/>
            </a:prstGeom>
            <a:noFill/>
          </p:spPr>
        </p:pic>
        <p:pic>
          <p:nvPicPr>
            <p:cNvPr id="380949" name="Picture 21" descr="Ch06-066"/>
            <p:cNvPicPr>
              <a:picLocks noChangeAspect="1" noChangeArrowheads="1"/>
            </p:cNvPicPr>
            <p:nvPr/>
          </p:nvPicPr>
          <p:blipFill>
            <a:blip r:embed="rId3" cstate="print"/>
            <a:srcRect r="54240"/>
            <a:stretch>
              <a:fillRect/>
            </a:stretch>
          </p:blipFill>
          <p:spPr bwMode="invGray">
            <a:xfrm>
              <a:off x="1312" y="2087"/>
              <a:ext cx="1592" cy="438"/>
            </a:xfrm>
            <a:prstGeom prst="rect">
              <a:avLst/>
            </a:prstGeom>
            <a:noFill/>
          </p:spPr>
        </p:pic>
      </p:grpSp>
      <p:sp>
        <p:nvSpPr>
          <p:cNvPr id="380953" name="Rectangle 25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3a: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612" name="Picture 20" descr="ch06_01"/>
          <p:cNvPicPr>
            <a:picLocks noChangeAspect="1" noChangeArrowheads="1"/>
          </p:cNvPicPr>
          <p:nvPr/>
        </p:nvPicPr>
        <p:blipFill>
          <a:blip r:embed="rId2" cstate="print">
            <a:lum bright="100000" contrast="-100000"/>
          </a:blip>
          <a:srcRect/>
          <a:stretch>
            <a:fillRect/>
          </a:stretch>
        </p:blipFill>
        <p:spPr bwMode="invGray">
          <a:xfrm>
            <a:off x="1962150" y="2144713"/>
            <a:ext cx="5183188" cy="3895725"/>
          </a:xfrm>
          <a:prstGeom prst="rect">
            <a:avLst/>
          </a:prstGeom>
          <a:noFill/>
        </p:spPr>
      </p:pic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6605" name="Text Box 13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The two polygons are similar. Find the scale factor of polygon </a:t>
            </a:r>
            <a:r>
              <a:rPr lang="en-US" sz="2400" b="0" i="1">
                <a:solidFill>
                  <a:srgbClr val="FFEB55"/>
                </a:solidFill>
                <a:latin typeface="Arial" charset="0"/>
              </a:rPr>
              <a:t>ABCDE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to polygon </a:t>
            </a:r>
            <a:r>
              <a:rPr lang="en-US" sz="2400" b="0" i="1">
                <a:solidFill>
                  <a:srgbClr val="FFEB55"/>
                </a:solidFill>
                <a:latin typeface="Arial" charset="0"/>
              </a:rPr>
              <a:t>RSTUV</a:t>
            </a:r>
            <a:r>
              <a:rPr lang="en-US" sz="2400" i="1">
                <a:solidFill>
                  <a:srgbClr val="FFEB55"/>
                </a:solidFill>
                <a:latin typeface="Arial" charset="0"/>
              </a:rPr>
              <a:t>.</a:t>
            </a:r>
          </a:p>
        </p:txBody>
      </p:sp>
      <p:sp>
        <p:nvSpPr>
          <p:cNvPr id="366614" name="Rectangle 22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3b: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0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4012" name="Text Box 12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The scale factor is the ratio of the lengths of any two corresponding sides.</a:t>
            </a:r>
          </a:p>
        </p:txBody>
      </p:sp>
      <p:pic>
        <p:nvPicPr>
          <p:cNvPr id="384016" name="Picture 16" descr="Ch06-0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731838" y="2138363"/>
            <a:ext cx="1776412" cy="695325"/>
          </a:xfrm>
          <a:prstGeom prst="rect">
            <a:avLst/>
          </a:prstGeom>
          <a:noFill/>
        </p:spPr>
      </p:pic>
      <p:grpSp>
        <p:nvGrpSpPr>
          <p:cNvPr id="384020" name="Group 20"/>
          <p:cNvGrpSpPr>
            <a:grpSpLocks/>
          </p:cNvGrpSpPr>
          <p:nvPr/>
        </p:nvGrpSpPr>
        <p:grpSpPr bwMode="auto">
          <a:xfrm>
            <a:off x="619125" y="3313113"/>
            <a:ext cx="8101013" cy="690562"/>
            <a:chOff x="390" y="2087"/>
            <a:chExt cx="5103" cy="435"/>
          </a:xfrm>
        </p:grpSpPr>
        <p:pic>
          <p:nvPicPr>
            <p:cNvPr id="384015" name="Picture 15" descr="Ch06-0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1296" y="2087"/>
              <a:ext cx="138" cy="435"/>
            </a:xfrm>
            <a:prstGeom prst="rect">
              <a:avLst/>
            </a:prstGeom>
            <a:noFill/>
          </p:spPr>
        </p:pic>
        <p:sp>
          <p:nvSpPr>
            <p:cNvPr id="384019" name="Rectangle 19"/>
            <p:cNvSpPr>
              <a:spLocks noChangeArrowheads="1"/>
            </p:cNvSpPr>
            <p:nvPr/>
          </p:nvSpPr>
          <p:spPr bwMode="auto">
            <a:xfrm>
              <a:off x="390" y="2172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Answer:</a:t>
              </a:r>
            </a:p>
          </p:txBody>
        </p:sp>
      </p:grpSp>
      <p:sp>
        <p:nvSpPr>
          <p:cNvPr id="384023" name="Rectangle 23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3b: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1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12" name="Group 64"/>
          <p:cNvGrpSpPr>
            <a:grpSpLocks/>
          </p:cNvGrpSpPr>
          <p:nvPr/>
        </p:nvGrpSpPr>
        <p:grpSpPr bwMode="auto">
          <a:xfrm>
            <a:off x="615950" y="3711575"/>
            <a:ext cx="8293100" cy="1752600"/>
            <a:chOff x="390" y="2346"/>
            <a:chExt cx="5224" cy="1104"/>
          </a:xfrm>
        </p:grpSpPr>
        <p:sp>
          <p:nvSpPr>
            <p:cNvPr id="53294" name="Text Box 46"/>
            <p:cNvSpPr txBox="1">
              <a:spLocks noChangeArrowheads="1"/>
            </p:cNvSpPr>
            <p:nvPr/>
          </p:nvSpPr>
          <p:spPr bwMode="auto">
            <a:xfrm>
              <a:off x="390" y="2346"/>
              <a:ext cx="522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endParaRPr lang="en-US" sz="2400">
                <a:solidFill>
                  <a:srgbClr val="FFEB55"/>
                </a:solidFill>
                <a:latin typeface="Arial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a.  </a:t>
              </a:r>
              <a:r>
                <a:rPr lang="en-US" sz="2400" b="0">
                  <a:latin typeface="Arial" charset="0"/>
                </a:rPr>
                <a:t>Write a similarity statement. Then find </a:t>
              </a:r>
              <a:r>
                <a:rPr lang="en-US" sz="2400" b="0" i="1">
                  <a:latin typeface="Arial" charset="0"/>
                </a:rPr>
                <a:t>a, b,</a:t>
              </a:r>
              <a:r>
                <a:rPr lang="en-US" sz="2400" b="0">
                  <a:latin typeface="Arial" charset="0"/>
                </a:rPr>
                <a:t> and </a:t>
              </a:r>
              <a:r>
                <a:rPr lang="en-US" sz="2400" b="0" i="1">
                  <a:latin typeface="Arial" charset="0"/>
                </a:rPr>
                <a:t>ZO.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endParaRPr lang="en-US" sz="2400" b="0" i="1">
                <a:latin typeface="Arial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b.</a:t>
              </a:r>
              <a:r>
                <a:rPr lang="en-US" sz="2400" b="0" i="1">
                  <a:latin typeface="Arial" charset="0"/>
                </a:rPr>
                <a:t>  </a:t>
              </a:r>
              <a:r>
                <a:rPr lang="en-US" sz="2400" b="0">
                  <a:latin typeface="Arial" charset="0"/>
                </a:rPr>
                <a:t>Find the scale factor of polygon </a:t>
              </a:r>
              <a:r>
                <a:rPr lang="en-US" sz="2400" b="0" i="1">
                  <a:latin typeface="Arial" charset="0"/>
                </a:rPr>
                <a:t>TRAP</a:t>
              </a:r>
              <a:r>
                <a:rPr lang="en-US" sz="2400" b="0">
                  <a:latin typeface="Arial" charset="0"/>
                </a:rPr>
                <a:t> to polygon           .</a:t>
              </a:r>
            </a:p>
          </p:txBody>
        </p:sp>
        <p:pic>
          <p:nvPicPr>
            <p:cNvPr id="53311" name="Picture 63" descr="Extra-08"/>
            <p:cNvPicPr>
              <a:picLocks noChangeAspect="1" noChangeArrowheads="1"/>
            </p:cNvPicPr>
            <p:nvPr/>
          </p:nvPicPr>
          <p:blipFill>
            <a:blip r:embed="rId2" cstate="print"/>
            <a:srcRect l="54240" t="-44444"/>
            <a:stretch>
              <a:fillRect/>
            </a:stretch>
          </p:blipFill>
          <p:spPr bwMode="invGray">
            <a:xfrm>
              <a:off x="4921" y="3216"/>
              <a:ext cx="572" cy="234"/>
            </a:xfrm>
            <a:prstGeom prst="rect">
              <a:avLst/>
            </a:prstGeom>
            <a:noFill/>
          </p:spPr>
        </p:pic>
      </p:grp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3302" name="Group 54"/>
          <p:cNvGrpSpPr>
            <a:grpSpLocks/>
          </p:cNvGrpSpPr>
          <p:nvPr/>
        </p:nvGrpSpPr>
        <p:grpSpPr bwMode="auto">
          <a:xfrm>
            <a:off x="619125" y="5640388"/>
            <a:ext cx="8101013" cy="695325"/>
            <a:chOff x="390" y="1924"/>
            <a:chExt cx="5103" cy="438"/>
          </a:xfrm>
        </p:grpSpPr>
        <p:sp>
          <p:nvSpPr>
            <p:cNvPr id="53295" name="Rectangle 47"/>
            <p:cNvSpPr>
              <a:spLocks noChangeArrowheads="1"/>
            </p:cNvSpPr>
            <p:nvPr/>
          </p:nvSpPr>
          <p:spPr bwMode="auto">
            <a:xfrm>
              <a:off x="390" y="1992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Answer:</a:t>
              </a:r>
            </a:p>
          </p:txBody>
        </p:sp>
        <p:pic>
          <p:nvPicPr>
            <p:cNvPr id="53299" name="Picture 51" descr="Ch06-0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1332" y="1924"/>
              <a:ext cx="138" cy="438"/>
            </a:xfrm>
            <a:prstGeom prst="rect">
              <a:avLst/>
            </a:prstGeom>
            <a:noFill/>
          </p:spPr>
        </p:pic>
      </p:grpSp>
      <p:pic>
        <p:nvPicPr>
          <p:cNvPr id="53303" name="Picture 55" descr="C06-019A"/>
          <p:cNvPicPr>
            <a:picLocks noChangeAspect="1" noChangeArrowheads="1"/>
          </p:cNvPicPr>
          <p:nvPr/>
        </p:nvPicPr>
        <p:blipFill>
          <a:blip r:embed="rId4" cstate="print">
            <a:lum bright="100000" contrast="-100000"/>
          </a:blip>
          <a:srcRect/>
          <a:stretch>
            <a:fillRect/>
          </a:stretch>
        </p:blipFill>
        <p:spPr bwMode="black">
          <a:xfrm>
            <a:off x="1730375" y="1789113"/>
            <a:ext cx="5365750" cy="2497137"/>
          </a:xfrm>
          <a:prstGeom prst="rect">
            <a:avLst/>
          </a:prstGeom>
          <a:noFill/>
        </p:spPr>
      </p:pic>
      <p:sp>
        <p:nvSpPr>
          <p:cNvPr id="53309" name="Text Box 61"/>
          <p:cNvSpPr txBox="1">
            <a:spLocks noChangeArrowheads="1"/>
          </p:cNvSpPr>
          <p:nvPr/>
        </p:nvSpPr>
        <p:spPr bwMode="auto">
          <a:xfrm>
            <a:off x="474663" y="1368425"/>
            <a:ext cx="4800600" cy="4206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The two polygons are similar.</a:t>
            </a:r>
          </a:p>
        </p:txBody>
      </p:sp>
      <p:grpSp>
        <p:nvGrpSpPr>
          <p:cNvPr id="53315" name="Group 67"/>
          <p:cNvGrpSpPr>
            <a:grpSpLocks/>
          </p:cNvGrpSpPr>
          <p:nvPr/>
        </p:nvGrpSpPr>
        <p:grpSpPr bwMode="auto">
          <a:xfrm>
            <a:off x="654050" y="4465638"/>
            <a:ext cx="8101013" cy="614362"/>
            <a:chOff x="412" y="2813"/>
            <a:chExt cx="5103" cy="387"/>
          </a:xfrm>
        </p:grpSpPr>
        <p:grpSp>
          <p:nvGrpSpPr>
            <p:cNvPr id="53314" name="Group 66"/>
            <p:cNvGrpSpPr>
              <a:grpSpLocks/>
            </p:cNvGrpSpPr>
            <p:nvPr/>
          </p:nvGrpSpPr>
          <p:grpSpPr bwMode="auto">
            <a:xfrm>
              <a:off x="2667" y="2813"/>
              <a:ext cx="2098" cy="351"/>
              <a:chOff x="2667" y="2806"/>
              <a:chExt cx="2098" cy="351"/>
            </a:xfrm>
          </p:grpSpPr>
          <p:pic>
            <p:nvPicPr>
              <p:cNvPr id="53300" name="Picture 52" descr="Ch06-06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76933" t="-78688"/>
              <a:stretch>
                <a:fillRect/>
              </a:stretch>
            </p:blipFill>
            <p:spPr bwMode="invGray">
              <a:xfrm>
                <a:off x="4022" y="2830"/>
                <a:ext cx="743" cy="327"/>
              </a:xfrm>
              <a:prstGeom prst="rect">
                <a:avLst/>
              </a:prstGeom>
              <a:noFill/>
            </p:spPr>
          </p:pic>
          <p:pic>
            <p:nvPicPr>
              <p:cNvPr id="53305" name="Picture 57" descr="Ch06-06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57405" t="-78688" r="23067"/>
              <a:stretch>
                <a:fillRect/>
              </a:stretch>
            </p:blipFill>
            <p:spPr bwMode="invGray">
              <a:xfrm>
                <a:off x="3345" y="2830"/>
                <a:ext cx="629" cy="327"/>
              </a:xfrm>
              <a:prstGeom prst="rect">
                <a:avLst/>
              </a:prstGeom>
              <a:noFill/>
            </p:spPr>
          </p:pic>
          <p:pic>
            <p:nvPicPr>
              <p:cNvPr id="53306" name="Picture 58" descr="Ch06-06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7845" t="-91805" r="42067"/>
              <a:stretch>
                <a:fillRect/>
              </a:stretch>
            </p:blipFill>
            <p:spPr bwMode="invGray">
              <a:xfrm>
                <a:off x="2667" y="2806"/>
                <a:ext cx="647" cy="351"/>
              </a:xfrm>
              <a:prstGeom prst="rect">
                <a:avLst/>
              </a:prstGeom>
              <a:noFill/>
            </p:spPr>
          </p:pic>
        </p:grpSp>
        <p:grpSp>
          <p:nvGrpSpPr>
            <p:cNvPr id="53313" name="Group 65"/>
            <p:cNvGrpSpPr>
              <a:grpSpLocks/>
            </p:cNvGrpSpPr>
            <p:nvPr/>
          </p:nvGrpSpPr>
          <p:grpSpPr bwMode="auto">
            <a:xfrm>
              <a:off x="412" y="2935"/>
              <a:ext cx="5103" cy="265"/>
              <a:chOff x="412" y="2928"/>
              <a:chExt cx="5103" cy="265"/>
            </a:xfrm>
          </p:grpSpPr>
          <p:sp>
            <p:nvSpPr>
              <p:cNvPr id="53296" name="Rectangle 48"/>
              <p:cNvSpPr>
                <a:spLocks noChangeArrowheads="1"/>
              </p:cNvSpPr>
              <p:nvPr/>
            </p:nvSpPr>
            <p:spPr bwMode="auto">
              <a:xfrm>
                <a:off x="412" y="2928"/>
                <a:ext cx="5103" cy="2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1371600" indent="-1371600" eaLnBrk="1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sz="2400">
                    <a:solidFill>
                      <a:srgbClr val="FFEB55"/>
                    </a:solidFill>
                    <a:latin typeface="Arial" charset="0"/>
                  </a:rPr>
                  <a:t>Answer:                        </a:t>
                </a:r>
                <a:r>
                  <a:rPr lang="en-US" sz="2400" b="0">
                    <a:latin typeface="Arial" charset="0"/>
                  </a:rPr>
                  <a:t>;</a:t>
                </a:r>
              </a:p>
            </p:txBody>
          </p:sp>
          <p:pic>
            <p:nvPicPr>
              <p:cNvPr id="53310" name="Picture 62" descr="Extra-0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invGray">
              <a:xfrm>
                <a:off x="1275" y="2983"/>
                <a:ext cx="1250" cy="16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3317" name="Rectangle 69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Ratios and Proportions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Recall that a </a:t>
            </a:r>
            <a:r>
              <a:rPr lang="en-US" b="1" i="1" u="sng">
                <a:solidFill>
                  <a:srgbClr val="FFEB55"/>
                </a:solidFill>
              </a:rPr>
              <a:t>ratio</a:t>
            </a:r>
            <a:r>
              <a:rPr lang="en-US"/>
              <a:t> is simply a comparison of two quantities. It can be expressed as</a:t>
            </a:r>
            <a:br>
              <a:rPr lang="en-US"/>
            </a:br>
            <a:r>
              <a:rPr lang="en-US" b="1" i="1">
                <a:solidFill>
                  <a:srgbClr val="FFEB55"/>
                </a:solidFill>
              </a:rPr>
              <a:t>a</a:t>
            </a:r>
            <a:r>
              <a:rPr lang="en-US" b="1">
                <a:solidFill>
                  <a:srgbClr val="FFEB55"/>
                </a:solidFill>
              </a:rPr>
              <a:t> to </a:t>
            </a:r>
            <a:r>
              <a:rPr lang="en-US" b="1" i="1">
                <a:solidFill>
                  <a:srgbClr val="FFEB55"/>
                </a:solidFill>
              </a:rPr>
              <a:t>b</a:t>
            </a:r>
            <a:r>
              <a:rPr lang="en-US"/>
              <a:t>, </a:t>
            </a:r>
            <a:r>
              <a:rPr lang="en-US" b="1" i="1">
                <a:solidFill>
                  <a:srgbClr val="FFEB55"/>
                </a:solidFill>
              </a:rPr>
              <a:t>a</a:t>
            </a:r>
            <a:r>
              <a:rPr lang="en-US" b="1">
                <a:solidFill>
                  <a:srgbClr val="FFEB55"/>
                </a:solidFill>
              </a:rPr>
              <a:t> : </a:t>
            </a:r>
            <a:r>
              <a:rPr lang="en-US" b="1" i="1">
                <a:solidFill>
                  <a:srgbClr val="FFEB55"/>
                </a:solidFill>
              </a:rPr>
              <a:t>b</a:t>
            </a:r>
            <a:r>
              <a:rPr lang="en-US" i="1"/>
              <a:t>,</a:t>
            </a:r>
            <a:r>
              <a:rPr lang="en-US"/>
              <a:t> or as a fraction </a:t>
            </a:r>
            <a:r>
              <a:rPr lang="en-US" b="1" i="1">
                <a:solidFill>
                  <a:srgbClr val="FFEB55"/>
                </a:solidFill>
              </a:rPr>
              <a:t>a</a:t>
            </a:r>
            <a:r>
              <a:rPr lang="en-US" b="1">
                <a:solidFill>
                  <a:srgbClr val="FFEB55"/>
                </a:solidFill>
              </a:rPr>
              <a:t>/</a:t>
            </a:r>
            <a:r>
              <a:rPr lang="en-US" b="1" i="1">
                <a:solidFill>
                  <a:srgbClr val="FFEB55"/>
                </a:solidFill>
              </a:rPr>
              <a:t>b</a:t>
            </a:r>
            <a:r>
              <a:rPr lang="en-US" i="1"/>
              <a:t> </a:t>
            </a:r>
            <a:r>
              <a:rPr lang="en-US"/>
              <a:t>where </a:t>
            </a:r>
            <a:r>
              <a:rPr lang="en-US" b="1" i="1">
                <a:solidFill>
                  <a:srgbClr val="FFEB55"/>
                </a:solidFill>
              </a:rPr>
              <a:t>b</a:t>
            </a:r>
            <a:r>
              <a:rPr lang="en-US" b="1">
                <a:solidFill>
                  <a:srgbClr val="FFEB55"/>
                </a:solidFill>
              </a:rPr>
              <a:t> ≠ 0</a:t>
            </a:r>
            <a:r>
              <a:rPr lang="en-US"/>
              <a:t>. 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Also, recall that a </a:t>
            </a:r>
            <a:r>
              <a:rPr lang="en-US" b="1" i="1" u="sng">
                <a:solidFill>
                  <a:srgbClr val="FFEB55"/>
                </a:solidFill>
              </a:rPr>
              <a:t>proportion</a:t>
            </a:r>
            <a:r>
              <a:rPr lang="en-US" b="1">
                <a:solidFill>
                  <a:srgbClr val="FF9900"/>
                </a:solidFill>
              </a:rPr>
              <a:t> </a:t>
            </a:r>
            <a:r>
              <a:rPr lang="en-US"/>
              <a:t>is an equation stating two ratios are equivalent (i.e. 2/3 = 4/6).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Finally, to solve a proportion for a variable, we multiply the </a:t>
            </a:r>
            <a:r>
              <a:rPr lang="en-US" b="1">
                <a:solidFill>
                  <a:srgbClr val="FFEB55"/>
                </a:solidFill>
              </a:rPr>
              <a:t>cross products</a:t>
            </a:r>
            <a:r>
              <a:rPr lang="en-US"/>
              <a:t>, or the </a:t>
            </a:r>
            <a:r>
              <a:rPr lang="en-US" b="1">
                <a:solidFill>
                  <a:srgbClr val="FFEB55"/>
                </a:solidFill>
              </a:rPr>
              <a:t>means</a:t>
            </a:r>
            <a:r>
              <a:rPr lang="en-US"/>
              <a:t> and the </a:t>
            </a:r>
            <a:r>
              <a:rPr lang="en-US" b="1">
                <a:solidFill>
                  <a:srgbClr val="FFEB55"/>
                </a:solidFill>
              </a:rPr>
              <a:t>extremes</a:t>
            </a:r>
            <a:r>
              <a:rPr lang="en-US"/>
              <a:t>.</a:t>
            </a:r>
            <a:br>
              <a:rPr lang="en-US"/>
            </a:br>
            <a:r>
              <a:rPr lang="en-US"/>
              <a:t>	     10/</a:t>
            </a:r>
            <a:r>
              <a:rPr lang="en-US" i="1"/>
              <a:t>x</a:t>
            </a:r>
            <a:r>
              <a:rPr lang="en-US"/>
              <a:t> = 5/7 </a:t>
            </a:r>
            <a:r>
              <a:rPr lang="en-US">
                <a:sym typeface="Wingdings" pitchFamily="2" charset="2"/>
              </a:rPr>
              <a:t> 5</a:t>
            </a:r>
            <a:r>
              <a:rPr lang="en-US" i="1">
                <a:sym typeface="Wingdings" pitchFamily="2" charset="2"/>
              </a:rPr>
              <a:t>x</a:t>
            </a:r>
            <a:r>
              <a:rPr lang="en-US">
                <a:sym typeface="Wingdings" pitchFamily="2" charset="2"/>
              </a:rPr>
              <a:t> = 70  </a:t>
            </a:r>
            <a:r>
              <a:rPr lang="en-US" i="1">
                <a:sym typeface="Wingdings" pitchFamily="2" charset="2"/>
              </a:rPr>
              <a:t>x</a:t>
            </a:r>
            <a:r>
              <a:rPr lang="en-US">
                <a:sym typeface="Wingdings" pitchFamily="2" charset="2"/>
              </a:rPr>
              <a:t> = 14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358" name="Text Box 86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Rectangle </a:t>
            </a:r>
            <a:r>
              <a:rPr lang="en-US" sz="2400" b="0" i="1">
                <a:solidFill>
                  <a:srgbClr val="FFEB55"/>
                </a:solidFill>
                <a:latin typeface="Arial" charset="0"/>
              </a:rPr>
              <a:t>WXYZ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is similar to rectangle </a:t>
            </a:r>
            <a:r>
              <a:rPr lang="en-US" sz="2400" b="0" i="1">
                <a:solidFill>
                  <a:srgbClr val="FFEB55"/>
                </a:solidFill>
                <a:latin typeface="Arial" charset="0"/>
              </a:rPr>
              <a:t>PQRS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</a:t>
            </a:r>
            <a:br>
              <a:rPr lang="en-US" sz="2400">
                <a:solidFill>
                  <a:srgbClr val="FFEB55"/>
                </a:solidFill>
                <a:latin typeface="Arial" charset="0"/>
              </a:rPr>
            </a:br>
            <a:r>
              <a:rPr lang="en-US" sz="2400">
                <a:solidFill>
                  <a:srgbClr val="FFEB55"/>
                </a:solidFill>
                <a:latin typeface="Arial" charset="0"/>
              </a:rPr>
              <a:t>with a scale factor of </a:t>
            </a:r>
            <a:r>
              <a:rPr lang="en-US" sz="2400" b="0">
                <a:solidFill>
                  <a:srgbClr val="FFEB55"/>
                </a:solidFill>
                <a:latin typeface="Arial" charset="0"/>
              </a:rPr>
              <a:t>1.5.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If the length and width </a:t>
            </a:r>
            <a:br>
              <a:rPr lang="en-US" sz="2400">
                <a:solidFill>
                  <a:srgbClr val="FFEB55"/>
                </a:solidFill>
                <a:latin typeface="Arial" charset="0"/>
              </a:rPr>
            </a:br>
            <a:r>
              <a:rPr lang="en-US" sz="2400">
                <a:solidFill>
                  <a:srgbClr val="FFEB55"/>
                </a:solidFill>
                <a:latin typeface="Arial" charset="0"/>
              </a:rPr>
              <a:t>of rectangle </a:t>
            </a:r>
            <a:r>
              <a:rPr lang="en-US" sz="2400" b="0" i="1">
                <a:solidFill>
                  <a:srgbClr val="FFEB55"/>
                </a:solidFill>
                <a:latin typeface="Arial" charset="0"/>
              </a:rPr>
              <a:t>PQRS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are </a:t>
            </a:r>
            <a:r>
              <a:rPr lang="en-US" sz="2400" b="0">
                <a:solidFill>
                  <a:srgbClr val="FFEB55"/>
                </a:solidFill>
                <a:latin typeface="Arial" charset="0"/>
              </a:rPr>
              <a:t>10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meters and </a:t>
            </a:r>
            <a:r>
              <a:rPr lang="en-US" sz="2400" b="0">
                <a:solidFill>
                  <a:srgbClr val="FFEB55"/>
                </a:solidFill>
                <a:latin typeface="Arial" charset="0"/>
              </a:rPr>
              <a:t>4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meters, respectively, what are the length and width of rectangle </a:t>
            </a:r>
            <a:r>
              <a:rPr lang="en-US" sz="2400" b="0" i="1">
                <a:solidFill>
                  <a:srgbClr val="FFEB55"/>
                </a:solidFill>
                <a:latin typeface="Arial" charset="0"/>
              </a:rPr>
              <a:t>WXYZ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?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grpSp>
        <p:nvGrpSpPr>
          <p:cNvPr id="54362" name="Group 90"/>
          <p:cNvGrpSpPr>
            <a:grpSpLocks/>
          </p:cNvGrpSpPr>
          <p:nvPr/>
        </p:nvGrpSpPr>
        <p:grpSpPr bwMode="auto">
          <a:xfrm>
            <a:off x="619125" y="3254375"/>
            <a:ext cx="8062913" cy="1011238"/>
            <a:chOff x="390" y="2050"/>
            <a:chExt cx="5079" cy="637"/>
          </a:xfrm>
        </p:grpSpPr>
        <p:sp>
          <p:nvSpPr>
            <p:cNvPr id="54359" name="Text Box 87"/>
            <p:cNvSpPr txBox="1">
              <a:spLocks noChangeArrowheads="1"/>
            </p:cNvSpPr>
            <p:nvPr/>
          </p:nvSpPr>
          <p:spPr bwMode="auto">
            <a:xfrm>
              <a:off x="390" y="2050"/>
              <a:ext cx="5079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0">
                  <a:latin typeface="Arial" charset="0"/>
                </a:rPr>
                <a:t>Write proportions for finding side measures. Let one long side of each </a:t>
              </a:r>
              <a:r>
                <a:rPr lang="en-US" sz="2400" b="0" i="1">
                  <a:latin typeface="Arial" charset="0"/>
                </a:rPr>
                <a:t>WXYZ</a:t>
              </a:r>
              <a:r>
                <a:rPr lang="en-US" sz="2400" b="0">
                  <a:latin typeface="Arial" charset="0"/>
                </a:rPr>
                <a:t> and </a:t>
              </a:r>
              <a:r>
                <a:rPr lang="en-US" sz="2400" b="0" i="1">
                  <a:latin typeface="Arial" charset="0"/>
                </a:rPr>
                <a:t>PQRS</a:t>
              </a:r>
              <a:r>
                <a:rPr lang="en-US" sz="2400" b="0">
                  <a:latin typeface="Arial" charset="0"/>
                </a:rPr>
                <a:t> be                      and one short side of each </a:t>
              </a:r>
              <a:r>
                <a:rPr lang="en-US" sz="2400" b="0" i="1">
                  <a:latin typeface="Arial" charset="0"/>
                </a:rPr>
                <a:t>WXYZ</a:t>
              </a:r>
              <a:r>
                <a:rPr lang="en-US" sz="2400" b="0">
                  <a:latin typeface="Arial" charset="0"/>
                </a:rPr>
                <a:t> and </a:t>
              </a:r>
              <a:r>
                <a:rPr lang="en-US" sz="2400" b="0" i="1">
                  <a:latin typeface="Arial" charset="0"/>
                </a:rPr>
                <a:t>PQRS</a:t>
              </a:r>
              <a:r>
                <a:rPr lang="en-US" sz="2400" b="0">
                  <a:latin typeface="Arial" charset="0"/>
                </a:rPr>
                <a:t> be</a:t>
              </a:r>
            </a:p>
          </p:txBody>
        </p:sp>
        <p:pic>
          <p:nvPicPr>
            <p:cNvPr id="54360" name="Picture 88" descr="Ch06-07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3853" y="2468"/>
              <a:ext cx="1059" cy="219"/>
            </a:xfrm>
            <a:prstGeom prst="rect">
              <a:avLst/>
            </a:prstGeom>
            <a:noFill/>
          </p:spPr>
        </p:pic>
        <p:pic>
          <p:nvPicPr>
            <p:cNvPr id="54361" name="Picture 89" descr="Ch06-0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3388" y="2265"/>
              <a:ext cx="1047" cy="219"/>
            </a:xfrm>
            <a:prstGeom prst="rect">
              <a:avLst/>
            </a:prstGeom>
            <a:noFill/>
          </p:spPr>
        </p:pic>
      </p:grpSp>
      <p:sp>
        <p:nvSpPr>
          <p:cNvPr id="54365" name="Rectangle 93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4: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5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85041" name="Picture 17" descr="Ch06-0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1022350" y="3121025"/>
            <a:ext cx="2233613" cy="723900"/>
          </a:xfrm>
          <a:prstGeom prst="rect">
            <a:avLst/>
          </a:prstGeom>
          <a:noFill/>
        </p:spPr>
      </p:pic>
      <p:pic>
        <p:nvPicPr>
          <p:cNvPr id="385042" name="Picture 18" descr="Ch06-0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4802188" y="3121025"/>
            <a:ext cx="2181225" cy="723900"/>
          </a:xfrm>
          <a:prstGeom prst="rect">
            <a:avLst/>
          </a:prstGeom>
          <a:noFill/>
        </p:spPr>
      </p:pic>
      <p:pic>
        <p:nvPicPr>
          <p:cNvPr id="385044" name="Picture 20" descr="Ch06-0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4870450" y="2320925"/>
            <a:ext cx="2343150" cy="714375"/>
          </a:xfrm>
          <a:prstGeom prst="rect">
            <a:avLst/>
          </a:prstGeom>
          <a:noFill/>
        </p:spPr>
      </p:pic>
      <p:grpSp>
        <p:nvGrpSpPr>
          <p:cNvPr id="385048" name="Group 24"/>
          <p:cNvGrpSpPr>
            <a:grpSpLocks/>
          </p:cNvGrpSpPr>
          <p:nvPr/>
        </p:nvGrpSpPr>
        <p:grpSpPr bwMode="auto">
          <a:xfrm>
            <a:off x="619125" y="4148138"/>
            <a:ext cx="8101013" cy="420687"/>
            <a:chOff x="390" y="2613"/>
            <a:chExt cx="5103" cy="265"/>
          </a:xfrm>
        </p:grpSpPr>
        <p:pic>
          <p:nvPicPr>
            <p:cNvPr id="385043" name="Picture 19" descr="Ch06-07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1295" y="2663"/>
              <a:ext cx="1488" cy="186"/>
            </a:xfrm>
            <a:prstGeom prst="rect">
              <a:avLst/>
            </a:prstGeom>
            <a:noFill/>
          </p:spPr>
        </p:pic>
        <p:sp>
          <p:nvSpPr>
            <p:cNvPr id="385046" name="Rectangle 22"/>
            <p:cNvSpPr>
              <a:spLocks noChangeArrowheads="1"/>
            </p:cNvSpPr>
            <p:nvPr/>
          </p:nvSpPr>
          <p:spPr bwMode="auto">
            <a:xfrm>
              <a:off x="390" y="2613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Answer:</a:t>
              </a:r>
            </a:p>
          </p:txBody>
        </p:sp>
      </p:grpSp>
      <p:pic>
        <p:nvPicPr>
          <p:cNvPr id="385049" name="Picture 25" descr="Ch06-07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914400" y="2320925"/>
            <a:ext cx="2422525" cy="714375"/>
          </a:xfrm>
          <a:prstGeom prst="rect">
            <a:avLst/>
          </a:prstGeom>
          <a:noFill/>
        </p:spPr>
      </p:pic>
      <p:grpSp>
        <p:nvGrpSpPr>
          <p:cNvPr id="385057" name="Group 33"/>
          <p:cNvGrpSpPr>
            <a:grpSpLocks/>
          </p:cNvGrpSpPr>
          <p:nvPr/>
        </p:nvGrpSpPr>
        <p:grpSpPr bwMode="auto">
          <a:xfrm>
            <a:off x="731838" y="1355725"/>
            <a:ext cx="2603500" cy="723900"/>
            <a:chOff x="461" y="854"/>
            <a:chExt cx="1640" cy="456"/>
          </a:xfrm>
        </p:grpSpPr>
        <p:pic>
          <p:nvPicPr>
            <p:cNvPr id="385037" name="Picture 13" descr="Ch06-071"/>
            <p:cNvPicPr>
              <a:picLocks noChangeAspect="1" noChangeArrowheads="1"/>
            </p:cNvPicPr>
            <p:nvPr/>
          </p:nvPicPr>
          <p:blipFill>
            <a:blip r:embed="rId7" cstate="print"/>
            <a:srcRect l="49216"/>
            <a:stretch>
              <a:fillRect/>
            </a:stretch>
          </p:blipFill>
          <p:spPr bwMode="invGray">
            <a:xfrm>
              <a:off x="1259" y="854"/>
              <a:ext cx="842" cy="456"/>
            </a:xfrm>
            <a:prstGeom prst="rect">
              <a:avLst/>
            </a:prstGeom>
            <a:noFill/>
          </p:spPr>
        </p:pic>
        <p:pic>
          <p:nvPicPr>
            <p:cNvPr id="385050" name="Picture 26" descr="Extra-0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invGray">
            <a:xfrm>
              <a:off x="461" y="862"/>
              <a:ext cx="786" cy="159"/>
            </a:xfrm>
            <a:prstGeom prst="rect">
              <a:avLst/>
            </a:prstGeom>
            <a:noFill/>
          </p:spPr>
        </p:pic>
        <p:pic>
          <p:nvPicPr>
            <p:cNvPr id="385051" name="Picture 27" descr="Extra-1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invGray">
            <a:xfrm>
              <a:off x="461" y="1136"/>
              <a:ext cx="786" cy="171"/>
            </a:xfrm>
            <a:prstGeom prst="rect">
              <a:avLst/>
            </a:prstGeom>
            <a:noFill/>
          </p:spPr>
        </p:pic>
      </p:grpSp>
      <p:grpSp>
        <p:nvGrpSpPr>
          <p:cNvPr id="385056" name="Group 32"/>
          <p:cNvGrpSpPr>
            <a:grpSpLocks/>
          </p:cNvGrpSpPr>
          <p:nvPr/>
        </p:nvGrpSpPr>
        <p:grpSpPr bwMode="auto">
          <a:xfrm>
            <a:off x="4656138" y="1277938"/>
            <a:ext cx="2557462" cy="801687"/>
            <a:chOff x="2933" y="805"/>
            <a:chExt cx="1611" cy="505"/>
          </a:xfrm>
        </p:grpSpPr>
        <p:pic>
          <p:nvPicPr>
            <p:cNvPr id="385038" name="Picture 14" descr="Ch06-072"/>
            <p:cNvPicPr>
              <a:picLocks noChangeAspect="1" noChangeArrowheads="1"/>
            </p:cNvPicPr>
            <p:nvPr/>
          </p:nvPicPr>
          <p:blipFill>
            <a:blip r:embed="rId10" cstate="print"/>
            <a:srcRect l="51469" t="-10745"/>
            <a:stretch>
              <a:fillRect/>
            </a:stretch>
          </p:blipFill>
          <p:spPr bwMode="invGray">
            <a:xfrm>
              <a:off x="3751" y="805"/>
              <a:ext cx="793" cy="505"/>
            </a:xfrm>
            <a:prstGeom prst="rect">
              <a:avLst/>
            </a:prstGeom>
            <a:noFill/>
          </p:spPr>
        </p:pic>
        <p:pic>
          <p:nvPicPr>
            <p:cNvPr id="385052" name="Picture 28" descr="Extra-0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invGray">
            <a:xfrm>
              <a:off x="2933" y="862"/>
              <a:ext cx="786" cy="159"/>
            </a:xfrm>
            <a:prstGeom prst="rect">
              <a:avLst/>
            </a:prstGeom>
            <a:noFill/>
          </p:spPr>
        </p:pic>
        <p:pic>
          <p:nvPicPr>
            <p:cNvPr id="385053" name="Picture 29" descr="Extra-1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invGray">
            <a:xfrm>
              <a:off x="2936" y="1136"/>
              <a:ext cx="786" cy="171"/>
            </a:xfrm>
            <a:prstGeom prst="rect">
              <a:avLst/>
            </a:prstGeom>
            <a:noFill/>
          </p:spPr>
        </p:pic>
      </p:grpSp>
      <p:sp>
        <p:nvSpPr>
          <p:cNvPr id="385059" name="Rectangle 35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4: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6370" name="Group 50"/>
          <p:cNvGrpSpPr>
            <a:grpSpLocks/>
          </p:cNvGrpSpPr>
          <p:nvPr/>
        </p:nvGrpSpPr>
        <p:grpSpPr bwMode="auto">
          <a:xfrm>
            <a:off x="619125" y="1076325"/>
            <a:ext cx="7831138" cy="1363663"/>
            <a:chOff x="390" y="678"/>
            <a:chExt cx="4933" cy="859"/>
          </a:xfrm>
        </p:grpSpPr>
        <p:sp>
          <p:nvSpPr>
            <p:cNvPr id="56367" name="Text Box 47"/>
            <p:cNvSpPr txBox="1">
              <a:spLocks noChangeArrowheads="1"/>
            </p:cNvSpPr>
            <p:nvPr/>
          </p:nvSpPr>
          <p:spPr bwMode="auto">
            <a:xfrm>
              <a:off x="390" y="678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6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Quadrilateral </a:t>
              </a:r>
              <a:r>
                <a:rPr lang="en-US" sz="2400" b="0" i="1">
                  <a:solidFill>
                    <a:srgbClr val="FFEB55"/>
                  </a:solidFill>
                  <a:latin typeface="Arial" charset="0"/>
                </a:rPr>
                <a:t>GCDE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 is similar to quadrilateral </a:t>
              </a:r>
              <a:r>
                <a:rPr lang="en-US" sz="2400" b="0" i="1">
                  <a:solidFill>
                    <a:srgbClr val="FFEB55"/>
                  </a:solidFill>
                  <a:latin typeface="Arial" charset="0"/>
                </a:rPr>
                <a:t>JKLM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 with a scale factor of       If two of the sides of </a:t>
              </a:r>
              <a:r>
                <a:rPr lang="en-US" sz="2400" b="0" i="1">
                  <a:solidFill>
                    <a:srgbClr val="FFEB55"/>
                  </a:solidFill>
                  <a:latin typeface="Arial" charset="0"/>
                </a:rPr>
                <a:t>GCDE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 measure </a:t>
              </a:r>
              <a:r>
                <a:rPr lang="en-US" sz="2400" b="0">
                  <a:solidFill>
                    <a:srgbClr val="FFEB55"/>
                  </a:solidFill>
                  <a:latin typeface="Arial" charset="0"/>
                </a:rPr>
                <a:t>7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 inches and </a:t>
              </a:r>
              <a:r>
                <a:rPr lang="en-US" sz="2400" b="0">
                  <a:solidFill>
                    <a:srgbClr val="FFEB55"/>
                  </a:solidFill>
                  <a:latin typeface="Arial" charset="0"/>
                </a:rPr>
                <a:t>14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 inches, what are the lengths of the corresponding sides of </a:t>
              </a:r>
              <a:r>
                <a:rPr lang="en-US" sz="2400" b="0" i="1">
                  <a:solidFill>
                    <a:srgbClr val="FFEB55"/>
                  </a:solidFill>
                  <a:latin typeface="Arial" charset="0"/>
                </a:rPr>
                <a:t>JKLM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?</a:t>
              </a:r>
              <a:endParaRPr lang="en-US" sz="2400" i="1">
                <a:solidFill>
                  <a:srgbClr val="FFEB55"/>
                </a:solidFill>
                <a:latin typeface="Arial" charset="0"/>
              </a:endParaRPr>
            </a:p>
          </p:txBody>
        </p:sp>
        <p:pic>
          <p:nvPicPr>
            <p:cNvPr id="56368" name="Picture 48" descr="Ch06-08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2420" y="1104"/>
              <a:ext cx="190" cy="433"/>
            </a:xfrm>
            <a:prstGeom prst="rect">
              <a:avLst/>
            </a:prstGeom>
            <a:noFill/>
          </p:spPr>
        </p:pic>
      </p:grp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619125" y="4351338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5 in., 10 in.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56372" name="Rectangle 52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6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7438" name="Group 94"/>
          <p:cNvGrpSpPr>
            <a:grpSpLocks/>
          </p:cNvGrpSpPr>
          <p:nvPr/>
        </p:nvGrpSpPr>
        <p:grpSpPr bwMode="auto">
          <a:xfrm>
            <a:off x="619125" y="1103313"/>
            <a:ext cx="7831138" cy="1839912"/>
            <a:chOff x="390" y="695"/>
            <a:chExt cx="4933" cy="1159"/>
          </a:xfrm>
        </p:grpSpPr>
        <p:sp>
          <p:nvSpPr>
            <p:cNvPr id="57425" name="Text Box 81"/>
            <p:cNvSpPr txBox="1">
              <a:spLocks noChangeArrowheads="1"/>
            </p:cNvSpPr>
            <p:nvPr/>
          </p:nvSpPr>
          <p:spPr bwMode="auto">
            <a:xfrm>
              <a:off x="390" y="695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5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The scale on the map of a city is     inch equals </a:t>
              </a:r>
              <a:r>
                <a:rPr lang="en-US" sz="2400" b="0">
                  <a:solidFill>
                    <a:srgbClr val="FFEB55"/>
                  </a:solidFill>
                  <a:latin typeface="Arial" charset="0"/>
                </a:rPr>
                <a:t>2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 miles. On the map, the width of the city at its widest point is       inches. The city hosts a bicycle race across town at its widest point. Tashawna bikes at </a:t>
              </a:r>
              <a:r>
                <a:rPr lang="en-US" sz="2400" b="0">
                  <a:solidFill>
                    <a:srgbClr val="FFEB55"/>
                  </a:solidFill>
                  <a:latin typeface="Arial" charset="0"/>
                </a:rPr>
                <a:t>10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 miles per hour. How long will it take her to complete the race?</a:t>
              </a:r>
              <a:endParaRPr lang="en-US" sz="2400" i="1">
                <a:solidFill>
                  <a:srgbClr val="FFEB55"/>
                </a:solidFill>
                <a:latin typeface="Arial" charset="0"/>
              </a:endParaRPr>
            </a:p>
          </p:txBody>
        </p:sp>
        <p:pic>
          <p:nvPicPr>
            <p:cNvPr id="57427" name="Picture 83" descr="Ch06-082"/>
            <p:cNvPicPr>
              <a:picLocks noChangeAspect="1" noChangeArrowheads="1"/>
            </p:cNvPicPr>
            <p:nvPr/>
          </p:nvPicPr>
          <p:blipFill>
            <a:blip r:embed="rId2" cstate="print"/>
            <a:srcRect t="-12329" r="66878"/>
            <a:stretch>
              <a:fillRect/>
            </a:stretch>
          </p:blipFill>
          <p:spPr bwMode="invGray">
            <a:xfrm>
              <a:off x="1187" y="1362"/>
              <a:ext cx="314" cy="492"/>
            </a:xfrm>
            <a:prstGeom prst="rect">
              <a:avLst/>
            </a:prstGeom>
            <a:noFill/>
          </p:spPr>
        </p:pic>
        <p:pic>
          <p:nvPicPr>
            <p:cNvPr id="57428" name="Picture 84" descr="Ch06-0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3454" y="720"/>
              <a:ext cx="144" cy="438"/>
            </a:xfrm>
            <a:prstGeom prst="rect">
              <a:avLst/>
            </a:prstGeom>
            <a:noFill/>
          </p:spPr>
        </p:pic>
      </p:grpSp>
      <p:grpSp>
        <p:nvGrpSpPr>
          <p:cNvPr id="57436" name="Group 92"/>
          <p:cNvGrpSpPr>
            <a:grpSpLocks/>
          </p:cNvGrpSpPr>
          <p:nvPr/>
        </p:nvGrpSpPr>
        <p:grpSpPr bwMode="auto">
          <a:xfrm>
            <a:off x="619125" y="4465638"/>
            <a:ext cx="7831138" cy="1833562"/>
            <a:chOff x="390" y="2813"/>
            <a:chExt cx="4933" cy="1155"/>
          </a:xfrm>
        </p:grpSpPr>
        <p:sp>
          <p:nvSpPr>
            <p:cNvPr id="57430" name="Text Box 86"/>
            <p:cNvSpPr txBox="1">
              <a:spLocks noChangeArrowheads="1"/>
            </p:cNvSpPr>
            <p:nvPr/>
          </p:nvSpPr>
          <p:spPr bwMode="auto">
            <a:xfrm>
              <a:off x="390" y="2813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14450" indent="-1314450" eaLnBrk="1" hangingPunct="1">
                <a:lnSpc>
                  <a:spcPct val="15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chemeClr val="folHlink"/>
                  </a:solidFill>
                  <a:latin typeface="Arial" charset="0"/>
                </a:rPr>
                <a:t>Explore</a:t>
              </a:r>
              <a:r>
                <a:rPr lang="en-US" sz="2400" b="0">
                  <a:latin typeface="Arial" charset="0"/>
                </a:rPr>
                <a:t>  Every                          equals 2 miles. The distance across the city at its widest point is</a:t>
              </a:r>
            </a:p>
          </p:txBody>
        </p:sp>
        <p:pic>
          <p:nvPicPr>
            <p:cNvPr id="57431" name="Picture 87" descr="Ch06-084"/>
            <p:cNvPicPr>
              <a:picLocks noChangeAspect="1" noChangeArrowheads="1"/>
            </p:cNvPicPr>
            <p:nvPr/>
          </p:nvPicPr>
          <p:blipFill>
            <a:blip r:embed="rId4" cstate="print"/>
            <a:srcRect r="65271"/>
            <a:stretch>
              <a:fillRect/>
            </a:stretch>
          </p:blipFill>
          <p:spPr bwMode="invGray">
            <a:xfrm>
              <a:off x="1284" y="3527"/>
              <a:ext cx="556" cy="438"/>
            </a:xfrm>
            <a:prstGeom prst="rect">
              <a:avLst/>
            </a:prstGeom>
            <a:noFill/>
          </p:spPr>
        </p:pic>
        <p:pic>
          <p:nvPicPr>
            <p:cNvPr id="57432" name="Picture 88" descr="Ch06-08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1825" y="2847"/>
              <a:ext cx="1236" cy="438"/>
            </a:xfrm>
            <a:prstGeom prst="rect">
              <a:avLst/>
            </a:prstGeom>
            <a:noFill/>
          </p:spPr>
        </p:pic>
        <p:pic>
          <p:nvPicPr>
            <p:cNvPr id="57433" name="Picture 89" descr="Ch06-084"/>
            <p:cNvPicPr>
              <a:picLocks noChangeAspect="1" noChangeArrowheads="1"/>
            </p:cNvPicPr>
            <p:nvPr/>
          </p:nvPicPr>
          <p:blipFill>
            <a:blip r:embed="rId4" cstate="print"/>
            <a:srcRect l="34729"/>
            <a:stretch>
              <a:fillRect/>
            </a:stretch>
          </p:blipFill>
          <p:spPr bwMode="invGray">
            <a:xfrm>
              <a:off x="1835" y="3530"/>
              <a:ext cx="1045" cy="438"/>
            </a:xfrm>
            <a:prstGeom prst="rect">
              <a:avLst/>
            </a:prstGeom>
            <a:noFill/>
          </p:spPr>
        </p:pic>
      </p:grpSp>
      <p:sp>
        <p:nvSpPr>
          <p:cNvPr id="57440" name="Rectangle 96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5: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86064" name="Picture 16" descr="Ch06-0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1476375" y="3621088"/>
            <a:ext cx="2827338" cy="695325"/>
          </a:xfrm>
          <a:prstGeom prst="rect">
            <a:avLst/>
          </a:prstGeom>
          <a:noFill/>
        </p:spPr>
      </p:pic>
      <p:sp>
        <p:nvSpPr>
          <p:cNvPr id="386065" name="Text Box 17"/>
          <p:cNvSpPr txBox="1">
            <a:spLocks noChangeArrowheads="1"/>
          </p:cNvSpPr>
          <p:nvPr/>
        </p:nvSpPr>
        <p:spPr bwMode="auto">
          <a:xfrm>
            <a:off x="619125" y="2392363"/>
            <a:ext cx="11112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71550" indent="-97155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Solve</a:t>
            </a:r>
            <a:endParaRPr lang="en-US" sz="2400" b="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86066" name="Text Box 18"/>
          <p:cNvSpPr txBox="1">
            <a:spLocks noChangeArrowheads="1"/>
          </p:cNvSpPr>
          <p:nvPr/>
        </p:nvSpPr>
        <p:spPr bwMode="auto">
          <a:xfrm>
            <a:off x="4957763" y="3760788"/>
            <a:ext cx="2509837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Cross products</a:t>
            </a:r>
          </a:p>
        </p:txBody>
      </p:sp>
      <p:grpSp>
        <p:nvGrpSpPr>
          <p:cNvPr id="386070" name="Group 22"/>
          <p:cNvGrpSpPr>
            <a:grpSpLocks/>
          </p:cNvGrpSpPr>
          <p:nvPr/>
        </p:nvGrpSpPr>
        <p:grpSpPr bwMode="auto">
          <a:xfrm>
            <a:off x="1481138" y="4192588"/>
            <a:ext cx="7585075" cy="695325"/>
            <a:chOff x="860" y="2545"/>
            <a:chExt cx="4778" cy="438"/>
          </a:xfrm>
        </p:grpSpPr>
        <p:pic>
          <p:nvPicPr>
            <p:cNvPr id="386062" name="Picture 14" descr="Ch06-0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860" y="2545"/>
              <a:ext cx="1730" cy="438"/>
            </a:xfrm>
            <a:prstGeom prst="rect">
              <a:avLst/>
            </a:prstGeom>
            <a:noFill/>
          </p:spPr>
        </p:pic>
        <p:sp>
          <p:nvSpPr>
            <p:cNvPr id="386067" name="Text Box 19"/>
            <p:cNvSpPr txBox="1">
              <a:spLocks noChangeArrowheads="1"/>
            </p:cNvSpPr>
            <p:nvPr/>
          </p:nvSpPr>
          <p:spPr bwMode="auto">
            <a:xfrm>
              <a:off x="3050" y="2624"/>
              <a:ext cx="258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0">
                  <a:latin typeface="Arial" charset="0"/>
                </a:rPr>
                <a:t>Divide each side by 0.25.</a:t>
              </a:r>
            </a:p>
          </p:txBody>
        </p:sp>
      </p:grpSp>
      <p:sp>
        <p:nvSpPr>
          <p:cNvPr id="386068" name="Text Box 20"/>
          <p:cNvSpPr txBox="1">
            <a:spLocks noChangeArrowheads="1"/>
          </p:cNvSpPr>
          <p:nvPr/>
        </p:nvSpPr>
        <p:spPr bwMode="auto">
          <a:xfrm>
            <a:off x="619125" y="4991100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indent="-8001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	The distance across the city is 30 miles.</a:t>
            </a:r>
            <a:endParaRPr lang="en-US" sz="2400" b="0" i="1">
              <a:latin typeface="Arial" charset="0"/>
            </a:endParaRPr>
          </a:p>
        </p:txBody>
      </p:sp>
      <p:grpSp>
        <p:nvGrpSpPr>
          <p:cNvPr id="386088" name="Group 40"/>
          <p:cNvGrpSpPr>
            <a:grpSpLocks/>
          </p:cNvGrpSpPr>
          <p:nvPr/>
        </p:nvGrpSpPr>
        <p:grpSpPr bwMode="auto">
          <a:xfrm>
            <a:off x="619125" y="1279525"/>
            <a:ext cx="7831138" cy="984250"/>
            <a:chOff x="390" y="806"/>
            <a:chExt cx="4933" cy="620"/>
          </a:xfrm>
        </p:grpSpPr>
        <p:sp>
          <p:nvSpPr>
            <p:cNvPr id="386061" name="Text Box 13"/>
            <p:cNvSpPr txBox="1">
              <a:spLocks noChangeArrowheads="1"/>
            </p:cNvSpPr>
            <p:nvPr/>
          </p:nvSpPr>
          <p:spPr bwMode="auto">
            <a:xfrm>
              <a:off x="390" y="806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914400" indent="-9144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Plan</a:t>
              </a:r>
              <a:r>
                <a:rPr lang="en-US" sz="2400" b="0">
                  <a:latin typeface="Arial" charset="0"/>
                </a:rPr>
                <a:t>   Create a proportion relating the measurements to  the scale to find the distance in miles. Then use the formula </a:t>
              </a:r>
              <a:r>
                <a:rPr lang="en-US" sz="2400" b="0" i="1">
                  <a:latin typeface="Arial" charset="0"/>
                </a:rPr>
                <a:t>          </a:t>
              </a:r>
              <a:r>
                <a:rPr lang="en-US" sz="2400" b="0">
                  <a:latin typeface="Arial" charset="0"/>
                </a:rPr>
                <a:t>to find the time.</a:t>
              </a:r>
              <a:endParaRPr lang="en-US" sz="2400" b="0" i="1">
                <a:latin typeface="Arial" charset="0"/>
              </a:endParaRPr>
            </a:p>
          </p:txBody>
        </p:sp>
        <p:pic>
          <p:nvPicPr>
            <p:cNvPr id="386077" name="Picture 29" descr="Ch06-08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935" y="1265"/>
              <a:ext cx="567" cy="161"/>
            </a:xfrm>
            <a:prstGeom prst="rect">
              <a:avLst/>
            </a:prstGeom>
            <a:noFill/>
          </p:spPr>
        </p:pic>
      </p:grpSp>
      <p:grpSp>
        <p:nvGrpSpPr>
          <p:cNvPr id="386087" name="Group 39"/>
          <p:cNvGrpSpPr>
            <a:grpSpLocks/>
          </p:cNvGrpSpPr>
          <p:nvPr/>
        </p:nvGrpSpPr>
        <p:grpSpPr bwMode="auto">
          <a:xfrm>
            <a:off x="1635125" y="2882900"/>
            <a:ext cx="4329113" cy="700088"/>
            <a:chOff x="957" y="1652"/>
            <a:chExt cx="2727" cy="441"/>
          </a:xfrm>
        </p:grpSpPr>
        <p:pic>
          <p:nvPicPr>
            <p:cNvPr id="386075" name="Picture 27" descr="Ch06-085"/>
            <p:cNvPicPr>
              <a:picLocks noChangeAspect="1" noChangeArrowheads="1"/>
            </p:cNvPicPr>
            <p:nvPr/>
          </p:nvPicPr>
          <p:blipFill>
            <a:blip r:embed="rId5" cstate="print"/>
            <a:srcRect l="29109" r="29724"/>
            <a:stretch>
              <a:fillRect/>
            </a:stretch>
          </p:blipFill>
          <p:spPr bwMode="invGray">
            <a:xfrm>
              <a:off x="1743" y="1652"/>
              <a:ext cx="1137" cy="440"/>
            </a:xfrm>
            <a:prstGeom prst="rect">
              <a:avLst/>
            </a:prstGeom>
            <a:noFill/>
          </p:spPr>
        </p:pic>
        <p:pic>
          <p:nvPicPr>
            <p:cNvPr id="386083" name="Picture 35" descr="Extra-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957" y="1661"/>
              <a:ext cx="783" cy="161"/>
            </a:xfrm>
            <a:prstGeom prst="rect">
              <a:avLst/>
            </a:prstGeom>
            <a:noFill/>
          </p:spPr>
        </p:pic>
        <p:pic>
          <p:nvPicPr>
            <p:cNvPr id="386084" name="Picture 36" descr="Extra-1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>
              <a:off x="2901" y="1660"/>
              <a:ext cx="783" cy="161"/>
            </a:xfrm>
            <a:prstGeom prst="rect">
              <a:avLst/>
            </a:prstGeom>
            <a:noFill/>
          </p:spPr>
        </p:pic>
        <p:pic>
          <p:nvPicPr>
            <p:cNvPr id="386085" name="Picture 37" descr="Extra-1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invGray">
            <a:xfrm>
              <a:off x="2955" y="1930"/>
              <a:ext cx="678" cy="161"/>
            </a:xfrm>
            <a:prstGeom prst="rect">
              <a:avLst/>
            </a:prstGeom>
            <a:noFill/>
          </p:spPr>
        </p:pic>
        <p:pic>
          <p:nvPicPr>
            <p:cNvPr id="386086" name="Picture 38" descr="Extra-1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invGray">
            <a:xfrm>
              <a:off x="1008" y="1932"/>
              <a:ext cx="678" cy="161"/>
            </a:xfrm>
            <a:prstGeom prst="rect">
              <a:avLst/>
            </a:prstGeom>
            <a:noFill/>
          </p:spPr>
        </p:pic>
      </p:grpSp>
      <p:sp>
        <p:nvSpPr>
          <p:cNvPr id="386091" name="Rectangle 43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5: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65" grpId="0" autoUpdateAnimBg="0"/>
      <p:bldP spid="386066" grpId="0" autoUpdateAnimBg="0"/>
      <p:bldP spid="38606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87084" name="Picture 12" descr="Ch06-0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4610100" y="1906588"/>
            <a:ext cx="2314575" cy="255587"/>
          </a:xfrm>
          <a:prstGeom prst="rect">
            <a:avLst/>
          </a:prstGeom>
          <a:noFill/>
        </p:spPr>
      </p:pic>
      <p:pic>
        <p:nvPicPr>
          <p:cNvPr id="387085" name="Picture 13" descr="Ch06-0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2112963" y="1350963"/>
            <a:ext cx="900112" cy="255587"/>
          </a:xfrm>
          <a:prstGeom prst="rect">
            <a:avLst/>
          </a:prstGeom>
          <a:noFill/>
        </p:spPr>
      </p:pic>
      <p:pic>
        <p:nvPicPr>
          <p:cNvPr id="387086" name="Picture 14" descr="Ch06-0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2128838" y="1906588"/>
            <a:ext cx="1085850" cy="255587"/>
          </a:xfrm>
          <a:prstGeom prst="rect">
            <a:avLst/>
          </a:prstGeom>
          <a:noFill/>
        </p:spPr>
      </p:pic>
      <p:pic>
        <p:nvPicPr>
          <p:cNvPr id="387087" name="Picture 15" descr="Ch06-09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2138363" y="2482850"/>
            <a:ext cx="766762" cy="255588"/>
          </a:xfrm>
          <a:prstGeom prst="rect">
            <a:avLst/>
          </a:prstGeom>
          <a:noFill/>
        </p:spPr>
      </p:pic>
      <p:sp>
        <p:nvSpPr>
          <p:cNvPr id="387088" name="Text Box 16"/>
          <p:cNvSpPr txBox="1">
            <a:spLocks noChangeArrowheads="1"/>
          </p:cNvSpPr>
          <p:nvPr/>
        </p:nvSpPr>
        <p:spPr bwMode="auto">
          <a:xfrm>
            <a:off x="4514850" y="2411413"/>
            <a:ext cx="38211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Divide each side by 10.</a:t>
            </a:r>
          </a:p>
        </p:txBody>
      </p:sp>
      <p:sp>
        <p:nvSpPr>
          <p:cNvPr id="387090" name="Rectangle 18"/>
          <p:cNvSpPr>
            <a:spLocks noChangeArrowheads="1"/>
          </p:cNvSpPr>
          <p:nvPr/>
        </p:nvSpPr>
        <p:spPr bwMode="auto">
          <a:xfrm>
            <a:off x="619125" y="5888038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3 hours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87091" name="Text Box 19"/>
          <p:cNvSpPr txBox="1">
            <a:spLocks noChangeArrowheads="1"/>
          </p:cNvSpPr>
          <p:nvPr/>
        </p:nvSpPr>
        <p:spPr bwMode="auto">
          <a:xfrm>
            <a:off x="2036763" y="2928938"/>
            <a:ext cx="6183312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It would take Tashawna 3 hours to bike across town.</a:t>
            </a:r>
          </a:p>
        </p:txBody>
      </p:sp>
      <p:grpSp>
        <p:nvGrpSpPr>
          <p:cNvPr id="387094" name="Group 22"/>
          <p:cNvGrpSpPr>
            <a:grpSpLocks/>
          </p:cNvGrpSpPr>
          <p:nvPr/>
        </p:nvGrpSpPr>
        <p:grpSpPr bwMode="auto">
          <a:xfrm>
            <a:off x="619125" y="3806825"/>
            <a:ext cx="8255000" cy="966788"/>
            <a:chOff x="390" y="2297"/>
            <a:chExt cx="5200" cy="609"/>
          </a:xfrm>
        </p:grpSpPr>
        <p:sp>
          <p:nvSpPr>
            <p:cNvPr id="387089" name="Text Box 17"/>
            <p:cNvSpPr txBox="1">
              <a:spLocks noChangeArrowheads="1"/>
            </p:cNvSpPr>
            <p:nvPr/>
          </p:nvSpPr>
          <p:spPr bwMode="auto">
            <a:xfrm>
              <a:off x="390" y="2297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428750" indent="-142875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Examine</a:t>
              </a:r>
              <a:r>
                <a:rPr lang="en-US" sz="2400" b="0">
                  <a:latin typeface="Arial" charset="0"/>
                </a:rPr>
                <a:t>  To determine whether the answer is reasonable, reexamine the scale. If 0.25 inches   2 miles, then 4 inches   32 miles. The distance across the city is approximately 32 miles. At 10 miles per hour, the ride would take about 3 hours. The answer is reasonable.</a:t>
              </a:r>
              <a:endParaRPr lang="en-US" sz="2400" b="0" i="1">
                <a:latin typeface="Arial" charset="0"/>
              </a:endParaRPr>
            </a:p>
          </p:txBody>
        </p:sp>
        <p:pic>
          <p:nvPicPr>
            <p:cNvPr id="387092" name="Picture 20" descr="equalsig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4356" y="2619"/>
              <a:ext cx="109" cy="85"/>
            </a:xfrm>
            <a:prstGeom prst="rect">
              <a:avLst/>
            </a:prstGeom>
            <a:noFill/>
          </p:spPr>
        </p:pic>
        <p:pic>
          <p:nvPicPr>
            <p:cNvPr id="387093" name="Picture 21" descr="equalsig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2533" y="2821"/>
              <a:ext cx="109" cy="85"/>
            </a:xfrm>
            <a:prstGeom prst="rect">
              <a:avLst/>
            </a:prstGeom>
            <a:noFill/>
          </p:spPr>
        </p:pic>
      </p:grpSp>
      <p:sp>
        <p:nvSpPr>
          <p:cNvPr id="387096" name="Rectangle 24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5: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88" grpId="0" autoUpdateAnimBg="0"/>
      <p:bldP spid="387090" grpId="0" autoUpdateAnimBg="0"/>
      <p:bldP spid="387091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 historic train ride is planned between two landmarks on the Lewis and Clark Trail. The scale on a map that includes the two landmarks is </a:t>
            </a:r>
            <a:r>
              <a:rPr lang="en-US" sz="2400" b="0">
                <a:solidFill>
                  <a:srgbClr val="FFEB55"/>
                </a:solidFill>
                <a:latin typeface="Arial" charset="0"/>
              </a:rPr>
              <a:t>3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centimeters </a:t>
            </a:r>
            <a:r>
              <a:rPr lang="en-US" sz="2400" b="0">
                <a:solidFill>
                  <a:srgbClr val="FFEB55"/>
                </a:solidFill>
                <a:latin typeface="Arial" charset="0"/>
              </a:rPr>
              <a:t>= 125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miles. The distance between the two landmarks on the map is </a:t>
            </a:r>
            <a:r>
              <a:rPr lang="en-US" sz="2400" b="0">
                <a:solidFill>
                  <a:srgbClr val="FFEB55"/>
                </a:solidFill>
                <a:latin typeface="Arial" charset="0"/>
              </a:rPr>
              <a:t>1.5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centimeters. If the train travels at an average rate of </a:t>
            </a:r>
            <a:r>
              <a:rPr lang="en-US" sz="2400" b="0">
                <a:solidFill>
                  <a:srgbClr val="FFEB55"/>
                </a:solidFill>
                <a:latin typeface="Arial" charset="0"/>
              </a:rPr>
              <a:t>50</a:t>
            </a:r>
            <a:r>
              <a:rPr lang="en-US" sz="2400">
                <a:solidFill>
                  <a:srgbClr val="FFEB55"/>
                </a:solidFill>
                <a:latin typeface="Arial" charset="0"/>
              </a:rPr>
              <a:t> miles per hour, how long will the trip between the landmarks take?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619125" y="4273550"/>
            <a:ext cx="81010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1.25 hours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59427" name="Rectangle 35"/>
          <p:cNvSpPr>
            <a:spLocks noChangeArrowheads="1"/>
          </p:cNvSpPr>
          <p:nvPr/>
        </p:nvSpPr>
        <p:spPr bwMode="auto">
          <a:xfrm>
            <a:off x="615950" y="433388"/>
            <a:ext cx="38401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4" grpId="0" autoUpdateAnimBg="0"/>
      <p:bldP spid="59425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Assignment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505" name="Object 73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p:oleObj spid="_x0000_s18505" name="Equation" r:id="rId3" imgW="914400" imgH="596880" progId="Equation.DSMT4">
              <p:embed/>
            </p:oleObj>
          </a:graphicData>
        </a:graphic>
      </p:graphicFrame>
      <p:sp>
        <p:nvSpPr>
          <p:cNvPr id="18545" name="Text Box 113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The total number of students who participate in sports programs at Central High School is 520. The total number of students in the school is 1850. Find the athlete-to-student ratio to the nearest tenth.</a:t>
            </a:r>
          </a:p>
        </p:txBody>
      </p:sp>
      <p:sp>
        <p:nvSpPr>
          <p:cNvPr id="18546" name="Rectangle 114"/>
          <p:cNvSpPr>
            <a:spLocks noChangeArrowheads="1"/>
          </p:cNvSpPr>
          <p:nvPr/>
        </p:nvSpPr>
        <p:spPr bwMode="auto">
          <a:xfrm>
            <a:off x="619125" y="5811838"/>
            <a:ext cx="611346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The athlete-to-student ratio is 0.3.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18547" name="Text Box 115"/>
          <p:cNvSpPr txBox="1">
            <a:spLocks noChangeArrowheads="1"/>
          </p:cNvSpPr>
          <p:nvPr/>
        </p:nvSpPr>
        <p:spPr bwMode="auto">
          <a:xfrm>
            <a:off x="619125" y="2747963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To find this ratio, divide the number of athletes by the total number of students.</a:t>
            </a:r>
          </a:p>
        </p:txBody>
      </p:sp>
      <p:pic>
        <p:nvPicPr>
          <p:cNvPr id="18549" name="Picture 117" descr="Ch06-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674688" y="3736975"/>
            <a:ext cx="6207125" cy="693738"/>
          </a:xfrm>
          <a:prstGeom prst="rect">
            <a:avLst/>
          </a:prstGeom>
          <a:noFill/>
        </p:spPr>
      </p:pic>
      <p:grpSp>
        <p:nvGrpSpPr>
          <p:cNvPr id="18551" name="Group 119"/>
          <p:cNvGrpSpPr>
            <a:grpSpLocks/>
          </p:cNvGrpSpPr>
          <p:nvPr/>
        </p:nvGrpSpPr>
        <p:grpSpPr bwMode="auto">
          <a:xfrm>
            <a:off x="619125" y="4695825"/>
            <a:ext cx="7831138" cy="692150"/>
            <a:chOff x="390" y="2976"/>
            <a:chExt cx="4933" cy="436"/>
          </a:xfrm>
        </p:grpSpPr>
        <p:sp>
          <p:nvSpPr>
            <p:cNvPr id="18548" name="Text Box 116"/>
            <p:cNvSpPr txBox="1">
              <a:spLocks noChangeArrowheads="1"/>
            </p:cNvSpPr>
            <p:nvPr/>
          </p:nvSpPr>
          <p:spPr bwMode="auto">
            <a:xfrm>
              <a:off x="390" y="3055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0">
                  <a:latin typeface="Arial" charset="0"/>
                </a:rPr>
                <a:t>0.3 can be written as </a:t>
              </a:r>
            </a:p>
          </p:txBody>
        </p:sp>
        <p:pic>
          <p:nvPicPr>
            <p:cNvPr id="18550" name="Picture 118" descr="Ch06-00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2287" y="2976"/>
              <a:ext cx="351" cy="436"/>
            </a:xfrm>
            <a:prstGeom prst="rect">
              <a:avLst/>
            </a:prstGeom>
            <a:noFill/>
          </p:spPr>
        </p:pic>
      </p:grpSp>
      <p:sp>
        <p:nvSpPr>
          <p:cNvPr id="18554" name="Rectangle 122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5" grpId="0" autoUpdateAnimBg="0"/>
      <p:bldP spid="185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4669" name="Group 93"/>
          <p:cNvGrpSpPr>
            <a:grpSpLocks/>
          </p:cNvGrpSpPr>
          <p:nvPr/>
        </p:nvGrpSpPr>
        <p:grpSpPr bwMode="auto">
          <a:xfrm>
            <a:off x="619125" y="1279525"/>
            <a:ext cx="7831138" cy="1941513"/>
            <a:chOff x="390" y="806"/>
            <a:chExt cx="4933" cy="1223"/>
          </a:xfrm>
        </p:grpSpPr>
        <p:sp>
          <p:nvSpPr>
            <p:cNvPr id="24666" name="Text Box 90"/>
            <p:cNvSpPr txBox="1">
              <a:spLocks noChangeArrowheads="1"/>
            </p:cNvSpPr>
            <p:nvPr/>
          </p:nvSpPr>
          <p:spPr bwMode="auto">
            <a:xfrm>
              <a:off x="390" y="806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latin typeface="Arial" charset="0"/>
                </a:rPr>
                <a:t>Multiple-</a:t>
              </a:r>
              <a:r>
                <a:rPr lang="en-US" sz="1400">
                  <a:latin typeface="Arial" charset="0"/>
                </a:rPr>
                <a:t> </a:t>
              </a:r>
              <a:r>
                <a:rPr lang="en-US" sz="2400">
                  <a:latin typeface="Arial" charset="0"/>
                </a:rPr>
                <a:t>Choice Test Item</a:t>
              </a:r>
              <a:br>
                <a:rPr lang="en-US" sz="2400">
                  <a:latin typeface="Arial" charset="0"/>
                </a:rPr>
              </a:b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In a triangle, the ratio of the measures of three sides is 3:4:5, and the perimeter is 42 feet. Find the measure of the longest side of the triangle.</a:t>
              </a:r>
            </a:p>
          </p:txBody>
        </p:sp>
        <p:sp>
          <p:nvSpPr>
            <p:cNvPr id="24667" name="Text Box 91"/>
            <p:cNvSpPr txBox="1">
              <a:spLocks noChangeArrowheads="1"/>
            </p:cNvSpPr>
            <p:nvPr/>
          </p:nvSpPr>
          <p:spPr bwMode="auto">
            <a:xfrm>
              <a:off x="390" y="1731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A</a:t>
              </a:r>
              <a:r>
                <a:rPr lang="en-US" sz="2400" b="0">
                  <a:latin typeface="Arial" charset="0"/>
                </a:rPr>
                <a:t>  10.5 ft         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B</a:t>
              </a:r>
              <a:r>
                <a:rPr lang="en-US" sz="2400" b="0">
                  <a:latin typeface="Arial" charset="0"/>
                </a:rPr>
                <a:t>  14 ft         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C</a:t>
              </a:r>
              <a:r>
                <a:rPr lang="en-US" sz="2400" b="0">
                  <a:latin typeface="Arial" charset="0"/>
                </a:rPr>
                <a:t>  17.5 ft         </a:t>
              </a: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D</a:t>
              </a:r>
              <a:r>
                <a:rPr lang="en-US" sz="2400" b="0">
                  <a:latin typeface="Arial" charset="0"/>
                </a:rPr>
                <a:t>  37 ft</a:t>
              </a:r>
            </a:p>
          </p:txBody>
        </p:sp>
      </p:grpSp>
      <p:sp>
        <p:nvSpPr>
          <p:cNvPr id="24668" name="Rectangle 92"/>
          <p:cNvSpPr>
            <a:spLocks noChangeArrowheads="1"/>
          </p:cNvSpPr>
          <p:nvPr/>
        </p:nvSpPr>
        <p:spPr bwMode="auto">
          <a:xfrm>
            <a:off x="619125" y="3879850"/>
            <a:ext cx="17764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C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24672" name="Rectangle 96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15" name="Text Box 115"/>
          <p:cNvSpPr txBox="1">
            <a:spLocks noChangeArrowheads="1"/>
          </p:cNvSpPr>
          <p:nvPr/>
        </p:nvSpPr>
        <p:spPr bwMode="auto">
          <a:xfrm>
            <a:off x="4456113" y="2430463"/>
            <a:ext cx="32258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Original proportion</a:t>
            </a:r>
          </a:p>
        </p:txBody>
      </p:sp>
      <p:sp>
        <p:nvSpPr>
          <p:cNvPr id="25716" name="Text Box 116"/>
          <p:cNvSpPr txBox="1">
            <a:spLocks noChangeArrowheads="1"/>
          </p:cNvSpPr>
          <p:nvPr/>
        </p:nvSpPr>
        <p:spPr bwMode="auto">
          <a:xfrm>
            <a:off x="4456113" y="3143250"/>
            <a:ext cx="32258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Cross products</a:t>
            </a:r>
          </a:p>
        </p:txBody>
      </p:sp>
      <p:sp>
        <p:nvSpPr>
          <p:cNvPr id="25717" name="Text Box 117"/>
          <p:cNvSpPr txBox="1">
            <a:spLocks noChangeArrowheads="1"/>
          </p:cNvSpPr>
          <p:nvPr/>
        </p:nvSpPr>
        <p:spPr bwMode="auto">
          <a:xfrm>
            <a:off x="4456113" y="3692525"/>
            <a:ext cx="41465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Multiply.</a:t>
            </a:r>
          </a:p>
        </p:txBody>
      </p:sp>
      <p:sp>
        <p:nvSpPr>
          <p:cNvPr id="25718" name="Rectangle 118"/>
          <p:cNvSpPr>
            <a:spLocks noChangeArrowheads="1"/>
          </p:cNvSpPr>
          <p:nvPr/>
        </p:nvSpPr>
        <p:spPr bwMode="auto">
          <a:xfrm>
            <a:off x="619125" y="5080000"/>
            <a:ext cx="2149475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27.3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pic>
        <p:nvPicPr>
          <p:cNvPr id="25719" name="Picture 119" descr="Ch06-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828675" y="4313238"/>
            <a:ext cx="1428750" cy="309562"/>
          </a:xfrm>
          <a:prstGeom prst="rect">
            <a:avLst/>
          </a:prstGeom>
          <a:noFill/>
        </p:spPr>
      </p:pic>
      <p:grpSp>
        <p:nvGrpSpPr>
          <p:cNvPr id="25724" name="Group 124"/>
          <p:cNvGrpSpPr>
            <a:grpSpLocks/>
          </p:cNvGrpSpPr>
          <p:nvPr/>
        </p:nvGrpSpPr>
        <p:grpSpPr bwMode="auto">
          <a:xfrm>
            <a:off x="619125" y="1293813"/>
            <a:ext cx="7831138" cy="752475"/>
            <a:chOff x="390" y="815"/>
            <a:chExt cx="4933" cy="474"/>
          </a:xfrm>
        </p:grpSpPr>
        <p:sp>
          <p:nvSpPr>
            <p:cNvPr id="25714" name="Text Box 114"/>
            <p:cNvSpPr txBox="1">
              <a:spLocks noChangeArrowheads="1"/>
            </p:cNvSpPr>
            <p:nvPr/>
          </p:nvSpPr>
          <p:spPr bwMode="auto">
            <a:xfrm>
              <a:off x="390" y="894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Solve</a:t>
              </a:r>
            </a:p>
          </p:txBody>
        </p:sp>
        <p:pic>
          <p:nvPicPr>
            <p:cNvPr id="25720" name="Picture 120" descr="Ch06-0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1017" y="815"/>
              <a:ext cx="792" cy="474"/>
            </a:xfrm>
            <a:prstGeom prst="rect">
              <a:avLst/>
            </a:prstGeom>
            <a:noFill/>
          </p:spPr>
        </p:pic>
      </p:grpSp>
      <p:pic>
        <p:nvPicPr>
          <p:cNvPr id="25721" name="Picture 121" descr="Ch06-012"/>
          <p:cNvPicPr>
            <a:picLocks noChangeAspect="1" noChangeArrowheads="1"/>
          </p:cNvPicPr>
          <p:nvPr/>
        </p:nvPicPr>
        <p:blipFill>
          <a:blip r:embed="rId4" cstate="print"/>
          <a:srcRect l="40860"/>
          <a:stretch>
            <a:fillRect/>
          </a:stretch>
        </p:blipFill>
        <p:spPr bwMode="invGray">
          <a:xfrm>
            <a:off x="690563" y="2276475"/>
            <a:ext cx="1222375" cy="752475"/>
          </a:xfrm>
          <a:prstGeom prst="rect">
            <a:avLst/>
          </a:prstGeom>
          <a:noFill/>
        </p:spPr>
      </p:pic>
      <p:pic>
        <p:nvPicPr>
          <p:cNvPr id="25722" name="Picture 122" descr="Ch06-0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831850" y="3175000"/>
            <a:ext cx="1838325" cy="400050"/>
          </a:xfrm>
          <a:prstGeom prst="rect">
            <a:avLst/>
          </a:prstGeom>
          <a:noFill/>
        </p:spPr>
      </p:pic>
      <p:pic>
        <p:nvPicPr>
          <p:cNvPr id="25723" name="Picture 123" descr="Ch06-0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835025" y="3775075"/>
            <a:ext cx="1571625" cy="309563"/>
          </a:xfrm>
          <a:prstGeom prst="rect">
            <a:avLst/>
          </a:prstGeom>
          <a:noFill/>
        </p:spPr>
      </p:pic>
      <p:sp>
        <p:nvSpPr>
          <p:cNvPr id="25725" name="Text Box 125"/>
          <p:cNvSpPr txBox="1">
            <a:spLocks noChangeArrowheads="1"/>
          </p:cNvSpPr>
          <p:nvPr/>
        </p:nvSpPr>
        <p:spPr bwMode="auto">
          <a:xfrm>
            <a:off x="4456113" y="4237038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Divide each side by 6.</a:t>
            </a:r>
          </a:p>
        </p:txBody>
      </p:sp>
      <p:sp>
        <p:nvSpPr>
          <p:cNvPr id="25728" name="Rectangle 128"/>
          <p:cNvSpPr>
            <a:spLocks noChangeArrowheads="1"/>
          </p:cNvSpPr>
          <p:nvPr/>
        </p:nvSpPr>
        <p:spPr bwMode="auto">
          <a:xfrm>
            <a:off x="615950" y="433388"/>
            <a:ext cx="52625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3a: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5" grpId="0"/>
      <p:bldP spid="25716" grpId="0"/>
      <p:bldP spid="25717" grpId="0"/>
      <p:bldP spid="25718" grpId="0" autoUpdateAnimBg="0"/>
      <p:bldP spid="257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4549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4559" name="Text Box 15"/>
          <p:cNvSpPr txBox="1">
            <a:spLocks noChangeArrowheads="1"/>
          </p:cNvSpPr>
          <p:nvPr/>
        </p:nvSpPr>
        <p:spPr bwMode="auto">
          <a:xfrm>
            <a:off x="4456113" y="2430463"/>
            <a:ext cx="32258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Original proportion</a:t>
            </a:r>
          </a:p>
        </p:txBody>
      </p:sp>
      <p:sp>
        <p:nvSpPr>
          <p:cNvPr id="364560" name="Text Box 16"/>
          <p:cNvSpPr txBox="1">
            <a:spLocks noChangeArrowheads="1"/>
          </p:cNvSpPr>
          <p:nvPr/>
        </p:nvSpPr>
        <p:spPr bwMode="auto">
          <a:xfrm>
            <a:off x="4456113" y="3092450"/>
            <a:ext cx="32258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Cross products</a:t>
            </a:r>
          </a:p>
        </p:txBody>
      </p:sp>
      <p:sp>
        <p:nvSpPr>
          <p:cNvPr id="364561" name="Text Box 17"/>
          <p:cNvSpPr txBox="1">
            <a:spLocks noChangeArrowheads="1"/>
          </p:cNvSpPr>
          <p:nvPr/>
        </p:nvSpPr>
        <p:spPr bwMode="auto">
          <a:xfrm>
            <a:off x="4456113" y="3563938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Simplify.</a:t>
            </a:r>
          </a:p>
        </p:txBody>
      </p:sp>
      <p:sp>
        <p:nvSpPr>
          <p:cNvPr id="364562" name="Rectangle 18"/>
          <p:cNvSpPr>
            <a:spLocks noChangeArrowheads="1"/>
          </p:cNvSpPr>
          <p:nvPr/>
        </p:nvSpPr>
        <p:spPr bwMode="auto">
          <a:xfrm>
            <a:off x="619125" y="5080000"/>
            <a:ext cx="1895475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–2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64566" name="Text Box 22"/>
          <p:cNvSpPr txBox="1">
            <a:spLocks noChangeArrowheads="1"/>
          </p:cNvSpPr>
          <p:nvPr/>
        </p:nvSpPr>
        <p:spPr bwMode="auto">
          <a:xfrm>
            <a:off x="4456113" y="4032250"/>
            <a:ext cx="41465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Add 30 to each side.</a:t>
            </a:r>
          </a:p>
        </p:txBody>
      </p:sp>
      <p:pic>
        <p:nvPicPr>
          <p:cNvPr id="364567" name="Picture 23" descr="Ch06-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933450" y="4583113"/>
            <a:ext cx="1700213" cy="247650"/>
          </a:xfrm>
          <a:prstGeom prst="rect">
            <a:avLst/>
          </a:prstGeom>
          <a:noFill/>
        </p:spPr>
      </p:pic>
      <p:pic>
        <p:nvPicPr>
          <p:cNvPr id="364569" name="Picture 25" descr="Ch06-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663575" y="2286000"/>
            <a:ext cx="2190750" cy="695325"/>
          </a:xfrm>
          <a:prstGeom prst="rect">
            <a:avLst/>
          </a:prstGeom>
          <a:noFill/>
        </p:spPr>
      </p:pic>
      <p:pic>
        <p:nvPicPr>
          <p:cNvPr id="364570" name="Picture 26" descr="Ch06-0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22313" y="3121025"/>
            <a:ext cx="2519362" cy="400050"/>
          </a:xfrm>
          <a:prstGeom prst="rect">
            <a:avLst/>
          </a:prstGeom>
          <a:noFill/>
        </p:spPr>
      </p:pic>
      <p:pic>
        <p:nvPicPr>
          <p:cNvPr id="364571" name="Picture 27" descr="Ch06-0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839788" y="3646488"/>
            <a:ext cx="1966912" cy="252412"/>
          </a:xfrm>
          <a:prstGeom prst="rect">
            <a:avLst/>
          </a:prstGeom>
          <a:noFill/>
        </p:spPr>
      </p:pic>
      <p:pic>
        <p:nvPicPr>
          <p:cNvPr id="364572" name="Picture 28" descr="Ch06-0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930275" y="4108450"/>
            <a:ext cx="1866900" cy="252413"/>
          </a:xfrm>
          <a:prstGeom prst="rect">
            <a:avLst/>
          </a:prstGeom>
          <a:noFill/>
        </p:spPr>
      </p:pic>
      <p:sp>
        <p:nvSpPr>
          <p:cNvPr id="364573" name="Text Box 29"/>
          <p:cNvSpPr txBox="1">
            <a:spLocks noChangeArrowheads="1"/>
          </p:cNvSpPr>
          <p:nvPr/>
        </p:nvSpPr>
        <p:spPr bwMode="auto">
          <a:xfrm>
            <a:off x="4456113" y="4506913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Divide each side by 24.</a:t>
            </a:r>
          </a:p>
        </p:txBody>
      </p:sp>
      <p:grpSp>
        <p:nvGrpSpPr>
          <p:cNvPr id="364575" name="Group 31"/>
          <p:cNvGrpSpPr>
            <a:grpSpLocks/>
          </p:cNvGrpSpPr>
          <p:nvPr/>
        </p:nvGrpSpPr>
        <p:grpSpPr bwMode="auto">
          <a:xfrm>
            <a:off x="376238" y="1277938"/>
            <a:ext cx="3030537" cy="703262"/>
            <a:chOff x="237" y="805"/>
            <a:chExt cx="1909" cy="443"/>
          </a:xfrm>
        </p:grpSpPr>
        <p:pic>
          <p:nvPicPr>
            <p:cNvPr id="364568" name="Picture 24" descr="Ch06-016"/>
            <p:cNvPicPr>
              <a:picLocks noChangeAspect="1" noChangeArrowheads="1"/>
            </p:cNvPicPr>
            <p:nvPr/>
          </p:nvPicPr>
          <p:blipFill>
            <a:blip r:embed="rId7" cstate="print"/>
            <a:srcRect l="32057" t="-1141"/>
            <a:stretch>
              <a:fillRect/>
            </a:stretch>
          </p:blipFill>
          <p:spPr bwMode="invGray">
            <a:xfrm>
              <a:off x="993" y="805"/>
              <a:ext cx="1153" cy="443"/>
            </a:xfrm>
            <a:prstGeom prst="rect">
              <a:avLst/>
            </a:prstGeom>
            <a:noFill/>
          </p:spPr>
        </p:pic>
        <p:sp>
          <p:nvSpPr>
            <p:cNvPr id="364574" name="Text Box 30"/>
            <p:cNvSpPr txBox="1">
              <a:spLocks noChangeArrowheads="1"/>
            </p:cNvSpPr>
            <p:nvPr/>
          </p:nvSpPr>
          <p:spPr bwMode="auto">
            <a:xfrm>
              <a:off x="237" y="893"/>
              <a:ext cx="896" cy="26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>
                  <a:solidFill>
                    <a:srgbClr val="FFEB55"/>
                  </a:solidFill>
                  <a:latin typeface="Arial" charset="0"/>
                </a:rPr>
                <a:t>Solve</a:t>
              </a:r>
            </a:p>
          </p:txBody>
        </p:sp>
      </p:grpSp>
      <p:sp>
        <p:nvSpPr>
          <p:cNvPr id="364577" name="Rectangle 33"/>
          <p:cNvSpPr>
            <a:spLocks noChangeArrowheads="1"/>
          </p:cNvSpPr>
          <p:nvPr/>
        </p:nvSpPr>
        <p:spPr bwMode="auto">
          <a:xfrm>
            <a:off x="615950" y="433388"/>
            <a:ext cx="3495675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3b: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9" grpId="0" autoUpdateAnimBg="0"/>
      <p:bldP spid="364560" grpId="0" autoUpdateAnimBg="0"/>
      <p:bldP spid="364561" grpId="0" autoUpdateAnimBg="0"/>
      <p:bldP spid="364562" grpId="0" autoUpdateAnimBg="0"/>
      <p:bldP spid="364566" grpId="0" autoUpdateAnimBg="0"/>
      <p:bldP spid="3645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763" name="Text Box 115"/>
          <p:cNvSpPr txBox="1">
            <a:spLocks noChangeArrowheads="1"/>
          </p:cNvSpPr>
          <p:nvPr/>
        </p:nvSpPr>
        <p:spPr bwMode="auto">
          <a:xfrm>
            <a:off x="619125" y="1279525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 boxcar on a train has a length of 40 feet and a width of 9 feet. A scale model is made with a length of 16 inches. Find the width of the model.</a:t>
            </a:r>
          </a:p>
        </p:txBody>
      </p:sp>
      <p:sp>
        <p:nvSpPr>
          <p:cNvPr id="27764" name="Text Box 116"/>
          <p:cNvSpPr txBox="1">
            <a:spLocks noChangeArrowheads="1"/>
          </p:cNvSpPr>
          <p:nvPr/>
        </p:nvSpPr>
        <p:spPr bwMode="auto">
          <a:xfrm>
            <a:off x="619125" y="2508250"/>
            <a:ext cx="78311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0">
                <a:latin typeface="Arial" charset="0"/>
              </a:rPr>
              <a:t>Because the scale model of the boxcar and the boxcar are in proportion, you can write a proportion to show the relationship between their measures. Since both ratios compare feet to inches, you need not convert all the lengths to the same unit of measure.</a:t>
            </a:r>
          </a:p>
        </p:txBody>
      </p:sp>
      <p:sp>
        <p:nvSpPr>
          <p:cNvPr id="27768" name="Rectangle 120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4: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3776" name="Text Box 16"/>
          <p:cNvSpPr txBox="1">
            <a:spLocks noChangeArrowheads="1"/>
          </p:cNvSpPr>
          <p:nvPr/>
        </p:nvSpPr>
        <p:spPr bwMode="auto">
          <a:xfrm>
            <a:off x="5454650" y="2684463"/>
            <a:ext cx="32258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Substitution</a:t>
            </a:r>
          </a:p>
        </p:txBody>
      </p:sp>
      <p:sp>
        <p:nvSpPr>
          <p:cNvPr id="373777" name="Text Box 17"/>
          <p:cNvSpPr txBox="1">
            <a:spLocks noChangeArrowheads="1"/>
          </p:cNvSpPr>
          <p:nvPr/>
        </p:nvSpPr>
        <p:spPr bwMode="auto">
          <a:xfrm>
            <a:off x="5454650" y="3408363"/>
            <a:ext cx="32258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Cross products</a:t>
            </a:r>
          </a:p>
        </p:txBody>
      </p:sp>
      <p:sp>
        <p:nvSpPr>
          <p:cNvPr id="373778" name="Text Box 18"/>
          <p:cNvSpPr txBox="1">
            <a:spLocks noChangeArrowheads="1"/>
          </p:cNvSpPr>
          <p:nvPr/>
        </p:nvSpPr>
        <p:spPr bwMode="auto">
          <a:xfrm>
            <a:off x="5465763" y="3937000"/>
            <a:ext cx="1382712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Multiply.</a:t>
            </a:r>
          </a:p>
        </p:txBody>
      </p:sp>
      <p:sp>
        <p:nvSpPr>
          <p:cNvPr id="373779" name="Text Box 19"/>
          <p:cNvSpPr txBox="1">
            <a:spLocks noChangeArrowheads="1"/>
          </p:cNvSpPr>
          <p:nvPr/>
        </p:nvSpPr>
        <p:spPr bwMode="auto">
          <a:xfrm>
            <a:off x="5454650" y="4484688"/>
            <a:ext cx="3379788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0">
                <a:latin typeface="Arial" charset="0"/>
              </a:rPr>
              <a:t>Divide each side by 40.</a:t>
            </a:r>
          </a:p>
        </p:txBody>
      </p:sp>
      <p:sp>
        <p:nvSpPr>
          <p:cNvPr id="373780" name="Rectangle 20"/>
          <p:cNvSpPr>
            <a:spLocks noChangeArrowheads="1"/>
          </p:cNvSpPr>
          <p:nvPr/>
        </p:nvSpPr>
        <p:spPr bwMode="auto">
          <a:xfrm>
            <a:off x="619125" y="5426075"/>
            <a:ext cx="6503988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solidFill>
                  <a:srgbClr val="FFEB55"/>
                </a:solidFill>
                <a:latin typeface="Arial" charset="0"/>
              </a:rPr>
              <a:t>Answer:  </a:t>
            </a:r>
            <a:r>
              <a:rPr lang="en-US" sz="2400" b="0">
                <a:latin typeface="Arial" charset="0"/>
              </a:rPr>
              <a:t>The width of the model is 3.6 inches.</a:t>
            </a:r>
            <a:endParaRPr lang="en-US" sz="2400">
              <a:solidFill>
                <a:srgbClr val="FFEB55"/>
              </a:solidFill>
              <a:latin typeface="Arial" charset="0"/>
            </a:endParaRPr>
          </a:p>
        </p:txBody>
      </p:sp>
      <p:pic>
        <p:nvPicPr>
          <p:cNvPr id="373781" name="Picture 21" descr="Ch06-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2820988" y="4578350"/>
            <a:ext cx="1266825" cy="252413"/>
          </a:xfrm>
          <a:prstGeom prst="rect">
            <a:avLst/>
          </a:prstGeom>
          <a:noFill/>
        </p:spPr>
      </p:pic>
      <p:pic>
        <p:nvPicPr>
          <p:cNvPr id="373782" name="Picture 22" descr="Ch06-0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2744788" y="2546350"/>
            <a:ext cx="1152525" cy="695325"/>
          </a:xfrm>
          <a:prstGeom prst="rect">
            <a:avLst/>
          </a:prstGeom>
          <a:noFill/>
        </p:spPr>
      </p:pic>
      <p:pic>
        <p:nvPicPr>
          <p:cNvPr id="373783" name="Picture 23" descr="Ch06-0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2820988" y="3441700"/>
            <a:ext cx="1604962" cy="400050"/>
          </a:xfrm>
          <a:prstGeom prst="rect">
            <a:avLst/>
          </a:prstGeom>
          <a:noFill/>
        </p:spPr>
      </p:pic>
      <p:pic>
        <p:nvPicPr>
          <p:cNvPr id="373784" name="Picture 24" descr="Ch06-0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2820988" y="4032250"/>
            <a:ext cx="1333500" cy="252413"/>
          </a:xfrm>
          <a:prstGeom prst="rect">
            <a:avLst/>
          </a:prstGeom>
          <a:noFill/>
        </p:spPr>
      </p:pic>
      <p:pic>
        <p:nvPicPr>
          <p:cNvPr id="373785" name="Picture 25" descr="Ch06-0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679450" y="1431925"/>
            <a:ext cx="5530850" cy="850900"/>
          </a:xfrm>
          <a:prstGeom prst="rect">
            <a:avLst/>
          </a:prstGeom>
          <a:noFill/>
        </p:spPr>
      </p:pic>
      <p:sp>
        <p:nvSpPr>
          <p:cNvPr id="373787" name="Rectangle 27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4: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76" grpId="0" autoUpdateAnimBg="0"/>
      <p:bldP spid="373777" grpId="0" autoUpdateAnimBg="0"/>
      <p:bldP spid="373778" grpId="0" autoUpdateAnimBg="0"/>
      <p:bldP spid="373779" grpId="0" autoUpdateAnimBg="0"/>
      <p:bldP spid="373780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P:\Algebra 1\graphics\equations\03-01"/>
</p:tagLst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11497</TotalTime>
  <Words>1233</Words>
  <Application>Microsoft Office PowerPoint</Application>
  <PresentationFormat>On-screen Show (4:3)</PresentationFormat>
  <Paragraphs>145</Paragraphs>
  <Slides>37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  <vt:variant>
        <vt:lpstr>Custom Shows</vt:lpstr>
      </vt:variant>
      <vt:variant>
        <vt:i4>10</vt:i4>
      </vt:variant>
    </vt:vector>
  </HeadingPairs>
  <TitlesOfParts>
    <vt:vector size="49" baseType="lpstr">
      <vt:lpstr>Fading Grid</vt:lpstr>
      <vt:lpstr>Equation</vt:lpstr>
      <vt:lpstr>Slide 1</vt:lpstr>
      <vt:lpstr>Objectives</vt:lpstr>
      <vt:lpstr>Ratios and Proportions</vt:lpstr>
      <vt:lpstr>Slide 4</vt:lpstr>
      <vt:lpstr>Slide 5</vt:lpstr>
      <vt:lpstr>Slide 6</vt:lpstr>
      <vt:lpstr>Slide 7</vt:lpstr>
      <vt:lpstr>Slide 8</vt:lpstr>
      <vt:lpstr>Slide 9</vt:lpstr>
      <vt:lpstr>Similar Polygons</vt:lpstr>
      <vt:lpstr>Similar Polygons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Scale Factors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Assignment</vt:lpstr>
      <vt:lpstr>transparency 1</vt:lpstr>
      <vt:lpstr>transparency 2</vt:lpstr>
      <vt:lpstr>transparency 3</vt:lpstr>
      <vt:lpstr>transparency 4</vt:lpstr>
      <vt:lpstr>transparency 5</vt:lpstr>
      <vt:lpstr>transparency 6</vt:lpstr>
      <vt:lpstr>transparency 7</vt:lpstr>
      <vt:lpstr>transparency 8</vt:lpstr>
      <vt:lpstr>transparency 9</vt:lpstr>
      <vt:lpstr>dotcom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lastModifiedBy>Liz Padilla</cp:lastModifiedBy>
  <cp:revision>358</cp:revision>
  <dcterms:created xsi:type="dcterms:W3CDTF">2002-01-18T18:33:30Z</dcterms:created>
  <dcterms:modified xsi:type="dcterms:W3CDTF">2012-02-10T03:14:37Z</dcterms:modified>
</cp:coreProperties>
</file>