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3" r:id="rId2"/>
    <p:sldMasterId id="2147483655" r:id="rId3"/>
  </p:sldMasterIdLst>
  <p:notesMasterIdLst>
    <p:notesMasterId r:id="rId18"/>
  </p:notesMasterIdLst>
  <p:handoutMasterIdLst>
    <p:handoutMasterId r:id="rId19"/>
  </p:handoutMasterIdLst>
  <p:sldIdLst>
    <p:sldId id="256" r:id="rId4"/>
    <p:sldId id="593" r:id="rId5"/>
    <p:sldId id="591" r:id="rId6"/>
    <p:sldId id="453" r:id="rId7"/>
    <p:sldId id="570" r:id="rId8"/>
    <p:sldId id="454" r:id="rId9"/>
    <p:sldId id="455" r:id="rId10"/>
    <p:sldId id="571" r:id="rId11"/>
    <p:sldId id="573" r:id="rId12"/>
    <p:sldId id="456" r:id="rId13"/>
    <p:sldId id="457" r:id="rId14"/>
    <p:sldId id="574" r:id="rId15"/>
    <p:sldId id="575" r:id="rId16"/>
    <p:sldId id="592" r:id="rId17"/>
  </p:sldIdLst>
  <p:sldSz cx="9144000" cy="6858000" type="screen4x3"/>
  <p:notesSz cx="6858000" cy="9296400"/>
  <p:custShowLst>
    <p:custShow name="transparency 1" id="0">
      <p:sldLst/>
    </p:custShow>
    <p:custShow name="transparency 2" id="1">
      <p:sldLst/>
    </p:custShow>
    <p:custShow name="transparency 3" id="2">
      <p:sldLst/>
    </p:custShow>
    <p:custShow name="transparency 4" id="3">
      <p:sldLst/>
    </p:custShow>
    <p:custShow name="transparency 5" id="4">
      <p:sldLst/>
    </p:custShow>
    <p:custShow name="transparency 6" id="5">
      <p:sldLst/>
    </p:custShow>
    <p:custShow name="transparency 7" id="6">
      <p:sldLst/>
    </p:custShow>
    <p:custShow name="transparency 8" id="7">
      <p:sldLst/>
    </p:custShow>
    <p:custShow name="transparency 9" id="8">
      <p:sldLst/>
    </p:custShow>
    <p:custShow name="dotcom" id="9">
      <p:sldLst/>
    </p:custShow>
  </p:custShowLst>
  <p:custDataLst>
    <p:tags r:id="rId2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006E"/>
    <a:srgbClr val="00FF00"/>
    <a:srgbClr val="FFCCFF"/>
    <a:srgbClr val="00CCFF"/>
    <a:srgbClr val="FF9900"/>
    <a:srgbClr val="FFEB55"/>
    <a:srgbClr val="5F5F5F"/>
    <a:srgbClr val="8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95" autoAdjust="0"/>
    <p:restoredTop sz="96866" autoAdjust="0"/>
  </p:normalViewPr>
  <p:slideViewPr>
    <p:cSldViewPr>
      <p:cViewPr>
        <p:scale>
          <a:sx n="50" d="100"/>
          <a:sy n="50" d="100"/>
        </p:scale>
        <p:origin x="-516" y="-72"/>
      </p:cViewPr>
      <p:guideLst>
        <p:guide orient="horz" pos="1410"/>
        <p:guide pos="2251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554"/>
    </p:cViewPr>
  </p:sorterViewPr>
  <p:notesViewPr>
    <p:cSldViewPr>
      <p:cViewPr varScale="1">
        <p:scale>
          <a:sx n="81" d="100"/>
          <a:sy n="81" d="100"/>
        </p:scale>
        <p:origin x="-1998" y="-90"/>
      </p:cViewPr>
      <p:guideLst>
        <p:guide orient="horz" pos="2929"/>
        <p:guide pos="2160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62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62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E142C65-B00C-4973-8D1F-26E62FB2F66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96544-E202-4650-8F5E-5C0A203B43EF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B2DFD-4F05-4D0B-92DC-DA7BA9439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B2DFD-4F05-4D0B-92DC-DA7BA943954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B2DFD-4F05-4D0B-92DC-DA7BA943954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B2DFD-4F05-4D0B-92DC-DA7BA943954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B2DFD-4F05-4D0B-92DC-DA7BA943954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B2DFD-4F05-4D0B-92DC-DA7BA943954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B2DFD-4F05-4D0B-92DC-DA7BA943954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B2DFD-4F05-4D0B-92DC-DA7BA943954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B2DFD-4F05-4D0B-92DC-DA7BA943954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B2DFD-4F05-4D0B-92DC-DA7BA943954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B2DFD-4F05-4D0B-92DC-DA7BA943954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B2DFD-4F05-4D0B-92DC-DA7BA943954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B2DFD-4F05-4D0B-92DC-DA7BA943954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B2DFD-4F05-4D0B-92DC-DA7BA943954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B2DFD-4F05-4D0B-92DC-DA7BA943954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270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2701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2701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2701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510B6E9-23BA-4F21-B3B6-BEB24D73A6CA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427016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427017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018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019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27020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427021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22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23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24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25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27026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427027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028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029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27030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427031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32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33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34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35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27036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7037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25F765-000D-496D-ADF6-ECD100468D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C5C464-1E48-41A1-9BDC-6C7A0BA955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082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430083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430084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085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086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087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088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089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090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091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092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093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094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095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096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0097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430098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099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00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01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02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03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04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05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06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07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08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09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10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11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12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13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14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15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16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17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18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19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20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21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22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23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24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25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26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27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28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29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30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31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32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33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34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35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36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37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38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39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40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41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42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43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44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45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46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47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48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49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50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51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52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53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54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55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56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57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58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59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60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61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2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63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64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65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66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67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68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69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70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71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72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73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74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75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76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77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78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79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80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81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82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83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84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85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86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87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88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89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90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91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92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93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94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95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96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97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98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99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00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01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02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03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04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05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06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07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08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09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10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11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12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13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14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15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16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17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18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19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20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21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22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23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24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25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26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27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28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29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30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31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32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30233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234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235" name="Rectangle 155"/>
          <p:cNvSpPr>
            <a:spLocks noGrp="1" noChangeArrowheads="1"/>
          </p:cNvSpPr>
          <p:nvPr>
            <p:ph type="dt" sz="quarter" idx="2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30236" name="Rectangle 15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30237" name="Rectangle 15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DA910F35-D762-4841-8BE6-A47DC30F85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D3696-1081-4866-9A15-B3C6B52B80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87F882-835B-4D2C-B548-E3858B7B64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8B1CC3-807B-4AF2-9441-2B682E69CB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EC19B0-2E98-456E-8673-E4C005D73C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794EFD-020E-4DF8-896C-94F5204CD3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CE5E4D-B699-4335-8C7D-F19CC794EA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BE7BEB-F998-40F0-92AA-5F393CB550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DE4AC-449D-4786-A3F5-444895C2FC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43630-F78A-49E4-9DC9-E9FBFF16A8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7BA6A-B58B-4FFA-B62D-21CB829D36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7E5FE-CD5F-464B-831F-4D06FF9D3A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315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433155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33156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433157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158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159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160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161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162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163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164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165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166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167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168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169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170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171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172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173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174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175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176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177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178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179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180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181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33182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433183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3184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3185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3186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3187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3188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3189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3190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3191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3192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3193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3194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3195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3196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3197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33198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433199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3200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33201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33202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3203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3204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3205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3206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3207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3208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3209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3210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33211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212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213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214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215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216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217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218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33219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3220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3221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33222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33223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A55CBAA-4212-4EB9-96C9-483F2F2F43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03C30D-66C9-430F-9CCA-C3C2A58143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8E8EA1-433C-4118-B04F-88168B32F7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AF5B8E-E1CD-45DB-96F0-1CCB78F34F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523622-218E-43C7-B48E-B43E55F5E0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3A77A0-A356-477B-8CB7-15C29D7E3B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CE392D-925B-4ED7-A388-B06088E002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CF65E-FC90-4738-BCDF-D8A4F8B22D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773A2A-E5BB-4204-A89C-D71B9A1A14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44E5A-A08C-4316-A512-6AD2CBC346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1A9368-8782-4EE2-8647-B8A8DFB2DC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214542-BA5F-4190-A703-502A201577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C6E60-4AA6-41EA-9C49-AA1B11F54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80CE7D-D60A-4FDB-B5FE-AEF9EE08F4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2C2897-8498-430B-80F1-DF66C5644E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B22893-AC0F-457C-AD87-62F38C60C7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769C7F-ADF1-4DA8-93C5-ADBBA15E92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AD6EE-7156-42AB-8FB3-35C9958AFF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2598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259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259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259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88162ACA-E2AC-4A95-95EA-B8DA254038D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2599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599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2599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2599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99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99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99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99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00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00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00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00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2600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2600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26006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007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008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6009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010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011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26012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26013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014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015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016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017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018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019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020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426021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26022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023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26024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426025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26026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26027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2602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029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030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031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032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033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034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035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2603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9058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429059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429060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61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62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63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64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65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66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67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68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69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70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71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72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2907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42907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7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7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7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7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7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8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8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8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8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8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8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8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8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8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8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9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9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9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9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9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9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9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9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9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9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0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0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0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0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0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0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0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0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0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0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1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1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1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1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1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1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1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1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1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1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2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2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2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2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2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2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2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2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2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2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3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3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3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3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3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3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3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3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3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4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4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4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4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4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4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4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4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4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4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5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5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5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5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5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5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5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5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5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5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6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6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6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6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6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6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6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6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6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6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7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7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7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7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7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7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7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7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7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7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8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8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8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8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8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8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8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8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8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8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9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9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9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9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9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9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9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9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9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9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20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20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20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20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20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20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20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207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208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29209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29210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429211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429212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992F8197-0A44-4666-B7C2-B8B16836E78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29213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2130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432131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32132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432133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134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135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136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137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138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139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140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141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142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143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144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145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146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147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148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149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150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151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152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153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154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155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156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157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32158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432159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160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161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162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163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164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165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166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167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168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169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170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171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172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173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32174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432175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176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32177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32178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179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180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181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182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183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184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185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186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32187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188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189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190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191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192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193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194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3219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32196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32197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32198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3D0475B-3575-4E38-9F74-A91021E6629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32199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9.png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8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3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308100" y="2584450"/>
            <a:ext cx="6835775" cy="6953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4400" b="1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  <a:r>
              <a:rPr lang="en-US" sz="4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.3 </a:t>
            </a:r>
            <a:r>
              <a:rPr lang="en-US" sz="4400" b="1">
                <a:effectLst>
                  <a:outerShdw blurRad="38100" dist="38100" dir="2700000" algn="tl">
                    <a:srgbClr val="000000"/>
                  </a:outerShdw>
                </a:effectLst>
              </a:rPr>
              <a:t>Similar Triangles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0" name="Picture 40" descr="ch06_03"/>
          <p:cNvPicPr>
            <a:picLocks noChangeAspect="1" noChangeArrowheads="1"/>
          </p:cNvPicPr>
          <p:nvPr/>
        </p:nvPicPr>
        <p:blipFill>
          <a:blip r:embed="rId4" cstate="print">
            <a:lum bright="100000" contrast="-100000"/>
          </a:blip>
          <a:srcRect/>
          <a:stretch>
            <a:fillRect/>
          </a:stretch>
        </p:blipFill>
        <p:spPr bwMode="invGray">
          <a:xfrm>
            <a:off x="2574925" y="2217738"/>
            <a:ext cx="3171825" cy="2824162"/>
          </a:xfrm>
          <a:prstGeom prst="rect">
            <a:avLst/>
          </a:prstGeom>
          <a:noFill/>
        </p:spPr>
      </p:pic>
      <p:sp>
        <p:nvSpPr>
          <p:cNvPr id="26624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66249" name="Object 9"/>
          <p:cNvGraphicFramePr>
            <a:graphicFrameLocks noChangeAspect="1"/>
          </p:cNvGraphicFramePr>
          <p:nvPr/>
        </p:nvGraphicFramePr>
        <p:xfrm>
          <a:off x="0" y="0"/>
          <a:ext cx="914400" cy="596900"/>
        </p:xfrm>
        <a:graphic>
          <a:graphicData uri="http://schemas.openxmlformats.org/presentationml/2006/ole">
            <p:oleObj spid="_x0000_s266249" name="Equation" r:id="rId5" imgW="914400" imgH="596880" progId="Equation.DSMT4">
              <p:embed/>
            </p:oleObj>
          </a:graphicData>
        </a:graphic>
      </p:graphicFrame>
      <p:grpSp>
        <p:nvGrpSpPr>
          <p:cNvPr id="266279" name="Group 39"/>
          <p:cNvGrpSpPr>
            <a:grpSpLocks/>
          </p:cNvGrpSpPr>
          <p:nvPr/>
        </p:nvGrpSpPr>
        <p:grpSpPr bwMode="auto">
          <a:xfrm>
            <a:off x="619125" y="5272088"/>
            <a:ext cx="8101013" cy="538162"/>
            <a:chOff x="390" y="3321"/>
            <a:chExt cx="5103" cy="339"/>
          </a:xfrm>
        </p:grpSpPr>
        <p:pic>
          <p:nvPicPr>
            <p:cNvPr id="266270" name="Picture 30" descr="Ch06-118"/>
            <p:cNvPicPr>
              <a:picLocks noChangeAspect="1" noChangeArrowheads="1"/>
            </p:cNvPicPr>
            <p:nvPr/>
          </p:nvPicPr>
          <p:blipFill>
            <a:blip r:embed="rId6" cstate="print"/>
            <a:srcRect r="43915" b="-46448"/>
            <a:stretch>
              <a:fillRect/>
            </a:stretch>
          </p:blipFill>
          <p:spPr bwMode="invGray">
            <a:xfrm>
              <a:off x="1291" y="3392"/>
              <a:ext cx="742" cy="268"/>
            </a:xfrm>
            <a:prstGeom prst="rect">
              <a:avLst/>
            </a:prstGeom>
            <a:noFill/>
          </p:spPr>
        </p:pic>
        <p:sp>
          <p:nvSpPr>
            <p:cNvPr id="266274" name="Rectangle 34"/>
            <p:cNvSpPr>
              <a:spLocks noChangeArrowheads="1"/>
            </p:cNvSpPr>
            <p:nvPr/>
          </p:nvSpPr>
          <p:spPr bwMode="auto">
            <a:xfrm>
              <a:off x="390" y="3347"/>
              <a:ext cx="5103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1371600" indent="-1371600"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</a:pPr>
              <a:r>
                <a:rPr lang="en-US" sz="2400" b="1">
                  <a:solidFill>
                    <a:srgbClr val="FFEB55"/>
                  </a:solidFill>
                </a:rPr>
                <a:t>Answer:</a:t>
              </a:r>
            </a:p>
          </p:txBody>
        </p:sp>
        <p:pic>
          <p:nvPicPr>
            <p:cNvPr id="266278" name="Picture 38" descr="Ch06-118"/>
            <p:cNvPicPr>
              <a:picLocks noChangeAspect="1" noChangeArrowheads="1"/>
            </p:cNvPicPr>
            <p:nvPr/>
          </p:nvPicPr>
          <p:blipFill>
            <a:blip r:embed="rId6" cstate="print"/>
            <a:srcRect l="54271" t="-38799"/>
            <a:stretch>
              <a:fillRect/>
            </a:stretch>
          </p:blipFill>
          <p:spPr bwMode="invGray">
            <a:xfrm>
              <a:off x="2057" y="3321"/>
              <a:ext cx="605" cy="254"/>
            </a:xfrm>
            <a:prstGeom prst="rect">
              <a:avLst/>
            </a:prstGeom>
            <a:noFill/>
          </p:spPr>
        </p:pic>
      </p:grpSp>
      <p:grpSp>
        <p:nvGrpSpPr>
          <p:cNvPr id="266284" name="Group 44"/>
          <p:cNvGrpSpPr>
            <a:grpSpLocks/>
          </p:cNvGrpSpPr>
          <p:nvPr/>
        </p:nvGrpSpPr>
        <p:grpSpPr bwMode="auto">
          <a:xfrm>
            <a:off x="619125" y="1195388"/>
            <a:ext cx="8189913" cy="831850"/>
            <a:chOff x="390" y="753"/>
            <a:chExt cx="5159" cy="524"/>
          </a:xfrm>
        </p:grpSpPr>
        <p:grpSp>
          <p:nvGrpSpPr>
            <p:cNvPr id="266281" name="Group 41"/>
            <p:cNvGrpSpPr>
              <a:grpSpLocks/>
            </p:cNvGrpSpPr>
            <p:nvPr/>
          </p:nvGrpSpPr>
          <p:grpSpPr bwMode="auto">
            <a:xfrm>
              <a:off x="390" y="753"/>
              <a:ext cx="5159" cy="367"/>
              <a:chOff x="390" y="753"/>
              <a:chExt cx="5159" cy="367"/>
            </a:xfrm>
          </p:grpSpPr>
          <p:sp>
            <p:nvSpPr>
              <p:cNvPr id="266266" name="Text Box 26"/>
              <p:cNvSpPr txBox="1">
                <a:spLocks noChangeArrowheads="1"/>
              </p:cNvSpPr>
              <p:nvPr/>
            </p:nvSpPr>
            <p:spPr bwMode="auto">
              <a:xfrm>
                <a:off x="390" y="753"/>
                <a:ext cx="5151" cy="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lnSpc>
                    <a:spcPct val="120000"/>
                  </a:lnSpc>
                  <a:spcBef>
                    <a:spcPct val="20000"/>
                  </a:spcBef>
                  <a:spcAft>
                    <a:spcPct val="20000"/>
                  </a:spcAft>
                  <a:buClr>
                    <a:srgbClr val="FFFFFF"/>
                  </a:buClr>
                  <a:tabLst>
                    <a:tab pos="1257300" algn="l"/>
                  </a:tabLst>
                </a:pPr>
                <a:r>
                  <a:rPr lang="en-US" sz="2400" b="1"/>
                  <a:t>ALGEBRA</a:t>
                </a:r>
                <a:r>
                  <a:rPr lang="en-US" sz="2400" b="1">
                    <a:solidFill>
                      <a:srgbClr val="FFEB55"/>
                    </a:solidFill>
                  </a:rPr>
                  <a:t>  Given </a:t>
                </a:r>
                <a:br>
                  <a:rPr lang="en-US" sz="2400" b="1">
                    <a:solidFill>
                      <a:srgbClr val="FFEB55"/>
                    </a:solidFill>
                  </a:rPr>
                </a:br>
                <a:r>
                  <a:rPr lang="en-US" sz="2400" b="1">
                    <a:solidFill>
                      <a:srgbClr val="FFEB55"/>
                    </a:solidFill>
                  </a:rPr>
                  <a:t>and</a:t>
                </a:r>
                <a:r>
                  <a:rPr lang="en-US" sz="2400">
                    <a:solidFill>
                      <a:srgbClr val="FFEB55"/>
                    </a:solidFill>
                  </a:rPr>
                  <a:t> </a:t>
                </a:r>
                <a:r>
                  <a:rPr lang="en-US" sz="2400" i="1">
                    <a:solidFill>
                      <a:srgbClr val="FFEB55"/>
                    </a:solidFill>
                  </a:rPr>
                  <a:t>CE</a:t>
                </a:r>
                <a:r>
                  <a:rPr lang="en-US" sz="2400">
                    <a:solidFill>
                      <a:srgbClr val="FFEB55"/>
                    </a:solidFill>
                  </a:rPr>
                  <a:t>    </a:t>
                </a:r>
                <a:r>
                  <a:rPr lang="en-US" sz="2400" i="1">
                    <a:solidFill>
                      <a:srgbClr val="FFEB55"/>
                    </a:solidFill>
                  </a:rPr>
                  <a:t>x</a:t>
                </a:r>
                <a:r>
                  <a:rPr lang="en-US" sz="2400">
                    <a:solidFill>
                      <a:srgbClr val="FFEB55"/>
                    </a:solidFill>
                  </a:rPr>
                  <a:t> + 2, </a:t>
                </a:r>
                <a:r>
                  <a:rPr lang="en-US" sz="2400" b="1">
                    <a:solidFill>
                      <a:srgbClr val="FFEB55"/>
                    </a:solidFill>
                  </a:rPr>
                  <a:t>find </a:t>
                </a:r>
                <a:r>
                  <a:rPr lang="en-US" sz="2400" i="1">
                    <a:solidFill>
                      <a:srgbClr val="FFEB55"/>
                    </a:solidFill>
                  </a:rPr>
                  <a:t>AC</a:t>
                </a:r>
                <a:r>
                  <a:rPr lang="en-US" sz="2400" b="1">
                    <a:solidFill>
                      <a:srgbClr val="FFEB55"/>
                    </a:solidFill>
                  </a:rPr>
                  <a:t> and </a:t>
                </a:r>
                <a:r>
                  <a:rPr lang="en-US" sz="2400" i="1">
                    <a:solidFill>
                      <a:srgbClr val="FFEB55"/>
                    </a:solidFill>
                  </a:rPr>
                  <a:t>CE</a:t>
                </a:r>
                <a:r>
                  <a:rPr lang="en-US" sz="2400" b="1">
                    <a:solidFill>
                      <a:srgbClr val="FFEB55"/>
                    </a:solidFill>
                  </a:rPr>
                  <a:t>.</a:t>
                </a:r>
                <a:endParaRPr lang="en-US" sz="2400" b="1" i="1">
                  <a:solidFill>
                    <a:srgbClr val="FFEB55"/>
                  </a:solidFill>
                </a:endParaRPr>
              </a:p>
            </p:txBody>
          </p:sp>
          <p:pic>
            <p:nvPicPr>
              <p:cNvPr id="266271" name="Picture 31" descr="Ch06-117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invGray">
              <a:xfrm>
                <a:off x="2082" y="802"/>
                <a:ext cx="3467" cy="318"/>
              </a:xfrm>
              <a:prstGeom prst="rect">
                <a:avLst/>
              </a:prstGeom>
              <a:noFill/>
            </p:spPr>
          </p:pic>
        </p:grpSp>
        <p:pic>
          <p:nvPicPr>
            <p:cNvPr id="266283" name="Picture 43" descr="equalyellow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invGray">
            <a:xfrm>
              <a:off x="1162" y="1192"/>
              <a:ext cx="109" cy="85"/>
            </a:xfrm>
            <a:prstGeom prst="rect">
              <a:avLst/>
            </a:prstGeom>
            <a:noFill/>
          </p:spPr>
        </p:pic>
      </p:grpSp>
      <p:sp>
        <p:nvSpPr>
          <p:cNvPr id="266286" name="Rectangle 46"/>
          <p:cNvSpPr>
            <a:spLocks noChangeArrowheads="1"/>
          </p:cNvSpPr>
          <p:nvPr/>
        </p:nvSpPr>
        <p:spPr bwMode="auto">
          <a:xfrm>
            <a:off x="615950" y="433388"/>
            <a:ext cx="3111500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Your Turn: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66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66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7289" name="Text Box 25"/>
          <p:cNvSpPr txBox="1">
            <a:spLocks noChangeArrowheads="1"/>
          </p:cNvSpPr>
          <p:nvPr/>
        </p:nvSpPr>
        <p:spPr bwMode="auto">
          <a:xfrm>
            <a:off x="619125" y="1285875"/>
            <a:ext cx="8255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1257300" algn="l"/>
              </a:tabLst>
            </a:pPr>
            <a:r>
              <a:rPr lang="en-US" sz="2400" b="1"/>
              <a:t>INDIRECT MEASUREMENT</a:t>
            </a:r>
            <a:r>
              <a:rPr lang="en-US" sz="2400" b="1">
                <a:solidFill>
                  <a:srgbClr val="FFEB55"/>
                </a:solidFill>
              </a:rPr>
              <a:t>  Josh wanted to measure the height of the Sears Tower in Chicago. He used a </a:t>
            </a:r>
            <a:br>
              <a:rPr lang="en-US" sz="2400" b="1">
                <a:solidFill>
                  <a:srgbClr val="FFEB55"/>
                </a:solidFill>
              </a:rPr>
            </a:br>
            <a:r>
              <a:rPr lang="en-US" sz="2400" b="1">
                <a:solidFill>
                  <a:srgbClr val="FFEB55"/>
                </a:solidFill>
              </a:rPr>
              <a:t>12-foot light pole and measured its shadow at 1</a:t>
            </a:r>
            <a:r>
              <a:rPr lang="en-US" b="1">
                <a:solidFill>
                  <a:srgbClr val="FFEB55"/>
                </a:solidFill>
              </a:rPr>
              <a:t> P.M.</a:t>
            </a:r>
            <a:r>
              <a:rPr lang="en-US" sz="2400" b="1">
                <a:solidFill>
                  <a:srgbClr val="FFEB55"/>
                </a:solidFill>
              </a:rPr>
              <a:t> The length of the shadow was 2 feet. Then he measured the length of the Sears Tower’s shadow and it was 242 feet at that time. What is the height of the Sears Tower?</a:t>
            </a:r>
            <a:endParaRPr lang="en-US" sz="2400" b="1" i="1">
              <a:solidFill>
                <a:srgbClr val="FFEB55"/>
              </a:solidFill>
            </a:endParaRPr>
          </a:p>
        </p:txBody>
      </p:sp>
      <p:pic>
        <p:nvPicPr>
          <p:cNvPr id="267290" name="Picture 26" descr="TWEch06(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invGray">
          <a:xfrm>
            <a:off x="3475038" y="3429000"/>
            <a:ext cx="2165350" cy="2841625"/>
          </a:xfrm>
          <a:prstGeom prst="rect">
            <a:avLst/>
          </a:prstGeom>
          <a:noFill/>
        </p:spPr>
      </p:pic>
      <p:sp>
        <p:nvSpPr>
          <p:cNvPr id="267294" name="Rectangle 30"/>
          <p:cNvSpPr>
            <a:spLocks noChangeArrowheads="1"/>
          </p:cNvSpPr>
          <p:nvPr/>
        </p:nvSpPr>
        <p:spPr bwMode="auto">
          <a:xfrm>
            <a:off x="615950" y="433388"/>
            <a:ext cx="3111500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Example 3: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7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67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8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2205" name="Text Box 13"/>
          <p:cNvSpPr txBox="1">
            <a:spLocks noChangeArrowheads="1"/>
          </p:cNvSpPr>
          <p:nvPr/>
        </p:nvSpPr>
        <p:spPr bwMode="auto">
          <a:xfrm>
            <a:off x="619125" y="1285875"/>
            <a:ext cx="8255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1257300" algn="l"/>
              </a:tabLst>
            </a:pPr>
            <a:r>
              <a:rPr lang="en-US" sz="2400"/>
              <a:t>Assuming that the sun’s rays form similar triangles, the following proportion can be written.</a:t>
            </a:r>
            <a:endParaRPr lang="en-US" sz="2400" i="1"/>
          </a:p>
        </p:txBody>
      </p:sp>
      <p:sp>
        <p:nvSpPr>
          <p:cNvPr id="392221" name="Text Box 29"/>
          <p:cNvSpPr txBox="1">
            <a:spLocks noChangeArrowheads="1"/>
          </p:cNvSpPr>
          <p:nvPr/>
        </p:nvSpPr>
        <p:spPr bwMode="auto">
          <a:xfrm>
            <a:off x="619125" y="3382963"/>
            <a:ext cx="8255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1257300" algn="l"/>
              </a:tabLst>
            </a:pPr>
            <a:r>
              <a:rPr lang="en-US" sz="2400"/>
              <a:t>Now substitute the known values and let </a:t>
            </a:r>
            <a:r>
              <a:rPr lang="en-US" sz="2400" i="1"/>
              <a:t>x</a:t>
            </a:r>
            <a:r>
              <a:rPr lang="en-US" sz="2400"/>
              <a:t> be the height </a:t>
            </a:r>
            <a:br>
              <a:rPr lang="en-US" sz="2400"/>
            </a:br>
            <a:r>
              <a:rPr lang="en-US" sz="2400"/>
              <a:t>of the Sears Tower.</a:t>
            </a:r>
            <a:endParaRPr lang="en-US" sz="2400" i="1"/>
          </a:p>
        </p:txBody>
      </p:sp>
      <p:sp>
        <p:nvSpPr>
          <p:cNvPr id="392222" name="Text Box 30"/>
          <p:cNvSpPr txBox="1">
            <a:spLocks noChangeArrowheads="1"/>
          </p:cNvSpPr>
          <p:nvPr/>
        </p:nvSpPr>
        <p:spPr bwMode="auto">
          <a:xfrm>
            <a:off x="4033838" y="4419600"/>
            <a:ext cx="4146550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/>
              <a:t>Substitution</a:t>
            </a:r>
          </a:p>
        </p:txBody>
      </p:sp>
      <p:sp>
        <p:nvSpPr>
          <p:cNvPr id="392223" name="Text Box 31"/>
          <p:cNvSpPr txBox="1">
            <a:spLocks noChangeArrowheads="1"/>
          </p:cNvSpPr>
          <p:nvPr/>
        </p:nvSpPr>
        <p:spPr bwMode="auto">
          <a:xfrm>
            <a:off x="4033838" y="5267325"/>
            <a:ext cx="4773612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/>
              <a:t>Cross products</a:t>
            </a:r>
          </a:p>
        </p:txBody>
      </p:sp>
      <p:pic>
        <p:nvPicPr>
          <p:cNvPr id="392224" name="Picture 32" descr="Ch06-1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invGray">
          <a:xfrm>
            <a:off x="796925" y="4286250"/>
            <a:ext cx="1238250" cy="690563"/>
          </a:xfrm>
          <a:prstGeom prst="rect">
            <a:avLst/>
          </a:prstGeom>
          <a:noFill/>
        </p:spPr>
      </p:pic>
      <p:pic>
        <p:nvPicPr>
          <p:cNvPr id="392225" name="Picture 33" descr="Ch06-12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invGray">
          <a:xfrm>
            <a:off x="728663" y="5294313"/>
            <a:ext cx="2038350" cy="400050"/>
          </a:xfrm>
          <a:prstGeom prst="rect">
            <a:avLst/>
          </a:prstGeom>
          <a:noFill/>
        </p:spPr>
      </p:pic>
      <p:grpSp>
        <p:nvGrpSpPr>
          <p:cNvPr id="392229" name="Group 37"/>
          <p:cNvGrpSpPr>
            <a:grpSpLocks/>
          </p:cNvGrpSpPr>
          <p:nvPr/>
        </p:nvGrpSpPr>
        <p:grpSpPr bwMode="auto">
          <a:xfrm>
            <a:off x="722313" y="2276475"/>
            <a:ext cx="7947025" cy="817563"/>
            <a:chOff x="491" y="1434"/>
            <a:chExt cx="5006" cy="515"/>
          </a:xfrm>
        </p:grpSpPr>
        <p:pic>
          <p:nvPicPr>
            <p:cNvPr id="392206" name="Picture 14" descr="Ch06-12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invGray">
            <a:xfrm>
              <a:off x="3084" y="1437"/>
              <a:ext cx="2413" cy="512"/>
            </a:xfrm>
            <a:prstGeom prst="rect">
              <a:avLst/>
            </a:prstGeom>
            <a:noFill/>
          </p:spPr>
        </p:pic>
        <p:pic>
          <p:nvPicPr>
            <p:cNvPr id="392228" name="Picture 36" descr="Ch06-119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invGray">
            <a:xfrm>
              <a:off x="491" y="1434"/>
              <a:ext cx="2701" cy="490"/>
            </a:xfrm>
            <a:prstGeom prst="rect">
              <a:avLst/>
            </a:prstGeom>
            <a:noFill/>
          </p:spPr>
        </p:pic>
      </p:grpSp>
      <p:sp>
        <p:nvSpPr>
          <p:cNvPr id="392231" name="Rectangle 39"/>
          <p:cNvSpPr>
            <a:spLocks noChangeArrowheads="1"/>
          </p:cNvSpPr>
          <p:nvPr/>
        </p:nvSpPr>
        <p:spPr bwMode="auto">
          <a:xfrm>
            <a:off x="615950" y="433388"/>
            <a:ext cx="3111500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Example 3: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2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2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2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92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92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92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2205" grpId="0"/>
      <p:bldP spid="392221" grpId="0"/>
      <p:bldP spid="392222" grpId="0"/>
      <p:bldP spid="3922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3231" name="Text Box 15"/>
          <p:cNvSpPr txBox="1">
            <a:spLocks noChangeArrowheads="1"/>
          </p:cNvSpPr>
          <p:nvPr/>
        </p:nvSpPr>
        <p:spPr bwMode="auto">
          <a:xfrm>
            <a:off x="4033838" y="1268413"/>
            <a:ext cx="1382712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/>
              <a:t>Simplify.</a:t>
            </a:r>
          </a:p>
        </p:txBody>
      </p:sp>
      <p:pic>
        <p:nvPicPr>
          <p:cNvPr id="393232" name="Picture 16" descr="Ch06-1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invGray">
          <a:xfrm>
            <a:off x="712788" y="1968500"/>
            <a:ext cx="1590675" cy="314325"/>
          </a:xfrm>
          <a:prstGeom prst="rect">
            <a:avLst/>
          </a:prstGeom>
          <a:noFill/>
        </p:spPr>
      </p:pic>
      <p:pic>
        <p:nvPicPr>
          <p:cNvPr id="393235" name="Picture 19" descr="Ch06-12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invGray">
          <a:xfrm>
            <a:off x="738188" y="1354138"/>
            <a:ext cx="1619250" cy="314325"/>
          </a:xfrm>
          <a:prstGeom prst="rect">
            <a:avLst/>
          </a:prstGeom>
          <a:noFill/>
        </p:spPr>
      </p:pic>
      <p:sp>
        <p:nvSpPr>
          <p:cNvPr id="393236" name="Text Box 20"/>
          <p:cNvSpPr txBox="1">
            <a:spLocks noChangeArrowheads="1"/>
          </p:cNvSpPr>
          <p:nvPr/>
        </p:nvSpPr>
        <p:spPr bwMode="auto">
          <a:xfrm>
            <a:off x="4033838" y="1893888"/>
            <a:ext cx="4146550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/>
              <a:t>Divide each side by 2.</a:t>
            </a:r>
          </a:p>
        </p:txBody>
      </p:sp>
      <p:sp>
        <p:nvSpPr>
          <p:cNvPr id="393237" name="Rectangle 21"/>
          <p:cNvSpPr>
            <a:spLocks noChangeArrowheads="1"/>
          </p:cNvSpPr>
          <p:nvPr/>
        </p:nvSpPr>
        <p:spPr bwMode="auto">
          <a:xfrm>
            <a:off x="619125" y="3198813"/>
            <a:ext cx="8101013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71600" indent="-1371600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 b="1">
                <a:solidFill>
                  <a:srgbClr val="FFEB55"/>
                </a:solidFill>
              </a:rPr>
              <a:t>Answer:  </a:t>
            </a:r>
            <a:r>
              <a:rPr lang="en-US" sz="2400"/>
              <a:t>The Sears Tower is 1452 feet tall. </a:t>
            </a:r>
            <a:endParaRPr lang="en-US" sz="2400" b="1">
              <a:solidFill>
                <a:srgbClr val="FFEB55"/>
              </a:solidFill>
            </a:endParaRPr>
          </a:p>
        </p:txBody>
      </p:sp>
      <p:sp>
        <p:nvSpPr>
          <p:cNvPr id="393239" name="Rectangle 23"/>
          <p:cNvSpPr>
            <a:spLocks noChangeArrowheads="1"/>
          </p:cNvSpPr>
          <p:nvPr/>
        </p:nvSpPr>
        <p:spPr bwMode="auto">
          <a:xfrm>
            <a:off x="615950" y="433388"/>
            <a:ext cx="3111500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Example 3: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3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93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93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93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93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3231" grpId="0"/>
      <p:bldP spid="393236" grpId="0"/>
      <p:bldP spid="39323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Assignment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EB55"/>
                </a:solidFill>
              </a:rPr>
              <a:t>Geometry</a:t>
            </a:r>
            <a:r>
              <a:rPr lang="en-US" b="1" dirty="0">
                <a:solidFill>
                  <a:srgbClr val="FFEB55"/>
                </a:solidFill>
              </a:rPr>
              <a:t/>
            </a:r>
            <a:br>
              <a:rPr lang="en-US" b="1" dirty="0">
                <a:solidFill>
                  <a:srgbClr val="FFEB55"/>
                </a:solidFill>
              </a:rPr>
            </a:br>
            <a:r>
              <a:rPr lang="en-US" b="1" dirty="0">
                <a:solidFill>
                  <a:srgbClr val="FFEB55"/>
                </a:solidFill>
              </a:rPr>
              <a:t>	Pg. 302 # 10 – 20, 24, 25</a:t>
            </a:r>
            <a:r>
              <a:rPr lang="en-US" b="1">
                <a:solidFill>
                  <a:srgbClr val="FFEB55"/>
                </a:solidFill>
              </a:rPr>
              <a:t>, </a:t>
            </a:r>
            <a:r>
              <a:rPr lang="en-US" b="1" smtClean="0">
                <a:solidFill>
                  <a:srgbClr val="FFEB55"/>
                </a:solidFill>
              </a:rPr>
              <a:t>26, 28</a:t>
            </a:r>
            <a:endParaRPr lang="en-US" b="1" dirty="0">
              <a:solidFill>
                <a:srgbClr val="FFEB55"/>
              </a:solidFill>
            </a:endParaRPr>
          </a:p>
          <a:p>
            <a:pPr>
              <a:buFont typeface="Wingdings" pitchFamily="2" charset="2"/>
              <a:buNone/>
            </a:pPr>
            <a:endParaRPr lang="en-US" b="1" dirty="0">
              <a:solidFill>
                <a:srgbClr val="FFEB55"/>
              </a:solidFill>
            </a:endParaRPr>
          </a:p>
          <a:p>
            <a:r>
              <a:rPr lang="en-US" b="1" u="sng" dirty="0">
                <a:solidFill>
                  <a:srgbClr val="FFEB55"/>
                </a:solidFill>
              </a:rPr>
              <a:t>Pre-AP Geometry</a:t>
            </a:r>
            <a:br>
              <a:rPr lang="en-US" b="1" u="sng" dirty="0">
                <a:solidFill>
                  <a:srgbClr val="FFEB55"/>
                </a:solidFill>
              </a:rPr>
            </a:br>
            <a:r>
              <a:rPr lang="en-US" b="1" dirty="0">
                <a:solidFill>
                  <a:srgbClr val="FFEB55"/>
                </a:solidFill>
              </a:rPr>
              <a:t>	Pg. 302 #10 – 28, 30, </a:t>
            </a:r>
            <a:r>
              <a:rPr lang="en-US" b="1" dirty="0" smtClean="0">
                <a:solidFill>
                  <a:srgbClr val="FFEB55"/>
                </a:solidFill>
              </a:rPr>
              <a:t>32</a:t>
            </a:r>
            <a:r>
              <a:rPr lang="en-US" b="1" dirty="0">
                <a:solidFill>
                  <a:srgbClr val="FFEB55"/>
                </a:solidFill>
              </a:rPr>
              <a:t/>
            </a:r>
            <a:br>
              <a:rPr lang="en-US" b="1" dirty="0">
                <a:solidFill>
                  <a:srgbClr val="FFEB55"/>
                </a:solidFill>
              </a:rPr>
            </a:br>
            <a:endParaRPr lang="en-US" b="1" dirty="0">
              <a:solidFill>
                <a:srgbClr val="FFEB5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6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6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36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36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6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6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36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36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Objectives</a:t>
            </a:r>
          </a:p>
        </p:txBody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Identify similar triangles</a:t>
            </a:r>
            <a:br>
              <a:rPr lang="en-US"/>
            </a:br>
            <a:endParaRPr lang="en-US"/>
          </a:p>
          <a:p>
            <a:r>
              <a:rPr lang="en-US"/>
              <a:t>Use similar triangles to solve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3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7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7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7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7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Similar Triangles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98613"/>
            <a:ext cx="9144000" cy="50561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Previously, we learned how to determine if two triangles were congruent (SSS, SAS, ASA, AAS). There are also several tests to prove triangles are similar.</a:t>
            </a:r>
            <a:br>
              <a:rPr lang="en-US" sz="2800"/>
            </a:br>
            <a:endParaRPr lang="en-US" sz="2800"/>
          </a:p>
          <a:p>
            <a:pPr>
              <a:lnSpc>
                <a:spcPct val="90000"/>
              </a:lnSpc>
            </a:pPr>
            <a:r>
              <a:rPr lang="en-US" sz="2800" b="1" u="sng"/>
              <a:t>Postulate 6.1 – AA Similarity</a:t>
            </a:r>
            <a:br>
              <a:rPr lang="en-US" sz="2800" b="1" u="sng"/>
            </a:br>
            <a:r>
              <a:rPr lang="en-US" sz="2800"/>
              <a:t>	</a:t>
            </a:r>
            <a:r>
              <a:rPr lang="en-US" sz="2800" i="1"/>
              <a:t>2 </a:t>
            </a:r>
            <a:r>
              <a:rPr lang="en-US" sz="2800" b="1" i="1">
                <a:sym typeface="Symbol" pitchFamily="18" charset="2"/>
              </a:rPr>
              <a:t></a:t>
            </a:r>
            <a:r>
              <a:rPr lang="en-US" sz="2800" i="1">
                <a:sym typeface="Symbol" pitchFamily="18" charset="2"/>
              </a:rPr>
              <a:t>s of a </a:t>
            </a:r>
            <a:r>
              <a:rPr lang="el-GR" sz="2800" i="1">
                <a:cs typeface="Arial" charset="0"/>
              </a:rPr>
              <a:t>Δ</a:t>
            </a:r>
            <a:r>
              <a:rPr lang="en-US" sz="2800" i="1">
                <a:sym typeface="Symbol" pitchFamily="18" charset="2"/>
              </a:rPr>
              <a:t> are </a:t>
            </a:r>
            <a:r>
              <a:rPr lang="en-US" sz="2800" b="1" i="1">
                <a:sym typeface="Symbol" pitchFamily="18" charset="2"/>
              </a:rPr>
              <a:t></a:t>
            </a:r>
            <a:r>
              <a:rPr lang="en-US" sz="2800" b="1" i="1">
                <a:cs typeface="Arial" charset="0"/>
              </a:rPr>
              <a:t> </a:t>
            </a:r>
            <a:r>
              <a:rPr lang="en-US" sz="2800" i="1">
                <a:cs typeface="Arial" charset="0"/>
              </a:rPr>
              <a:t>to</a:t>
            </a:r>
            <a:r>
              <a:rPr lang="en-US" sz="2800" b="1" i="1">
                <a:cs typeface="Arial" charset="0"/>
              </a:rPr>
              <a:t> </a:t>
            </a:r>
            <a:r>
              <a:rPr lang="en-US" sz="2800" i="1"/>
              <a:t>2 </a:t>
            </a:r>
            <a:r>
              <a:rPr lang="en-US" sz="2800" b="1" i="1">
                <a:sym typeface="Symbol" pitchFamily="18" charset="2"/>
              </a:rPr>
              <a:t></a:t>
            </a:r>
            <a:r>
              <a:rPr lang="en-US" sz="2800" i="1">
                <a:sym typeface="Symbol" pitchFamily="18" charset="2"/>
              </a:rPr>
              <a:t>s of another </a:t>
            </a:r>
            <a:r>
              <a:rPr lang="el-GR" sz="2800" i="1">
                <a:cs typeface="Arial" charset="0"/>
              </a:rPr>
              <a:t>Δ</a:t>
            </a:r>
            <a:r>
              <a:rPr lang="en-US" sz="2800">
                <a:sym typeface="Symbol" pitchFamily="18" charset="2"/>
              </a:rPr>
              <a:t> </a:t>
            </a:r>
            <a:endParaRPr lang="en-US" sz="2800"/>
          </a:p>
          <a:p>
            <a:pPr>
              <a:lnSpc>
                <a:spcPct val="90000"/>
              </a:lnSpc>
            </a:pPr>
            <a:r>
              <a:rPr lang="en-US" sz="2800" b="1" u="sng"/>
              <a:t>Theorem 6.1 – SSS Similarity</a:t>
            </a:r>
            <a:r>
              <a:rPr lang="en-US" sz="2800" u="sng"/>
              <a:t/>
            </a:r>
            <a:br>
              <a:rPr lang="en-US" sz="2800" u="sng"/>
            </a:br>
            <a:r>
              <a:rPr lang="en-US" sz="2800"/>
              <a:t>	</a:t>
            </a:r>
            <a:r>
              <a:rPr lang="en-US" sz="2800" i="1"/>
              <a:t>corresponding sides of 2 </a:t>
            </a:r>
            <a:r>
              <a:rPr lang="el-GR" sz="2800" i="1">
                <a:cs typeface="Arial" charset="0"/>
              </a:rPr>
              <a:t>Δ</a:t>
            </a:r>
            <a:r>
              <a:rPr lang="en-US" sz="2800" i="1">
                <a:cs typeface="Arial" charset="0"/>
              </a:rPr>
              <a:t>s are proportional</a:t>
            </a:r>
            <a:endParaRPr lang="en-US" sz="2800" i="1"/>
          </a:p>
          <a:p>
            <a:pPr>
              <a:lnSpc>
                <a:spcPct val="90000"/>
              </a:lnSpc>
            </a:pPr>
            <a:r>
              <a:rPr lang="en-US" sz="2800" b="1" u="sng"/>
              <a:t>Theorem 6.2 – SAS Similarity</a:t>
            </a:r>
            <a:br>
              <a:rPr lang="en-US" sz="2800" b="1" u="sng"/>
            </a:br>
            <a:r>
              <a:rPr lang="en-US" sz="2800"/>
              <a:t>	</a:t>
            </a:r>
            <a:r>
              <a:rPr lang="en-US" sz="2800" i="1"/>
              <a:t>corresponding sides of 2 </a:t>
            </a:r>
            <a:r>
              <a:rPr lang="el-GR" sz="2800" i="1">
                <a:cs typeface="Arial" charset="0"/>
              </a:rPr>
              <a:t>Δ</a:t>
            </a:r>
            <a:r>
              <a:rPr lang="en-US" sz="2800" i="1">
                <a:cs typeface="Arial" charset="0"/>
              </a:rPr>
              <a:t>s are proportional and 	the included </a:t>
            </a:r>
            <a:r>
              <a:rPr lang="en-US" sz="2800" b="1" i="1">
                <a:sym typeface="Symbol" pitchFamily="18" charset="2"/>
              </a:rPr>
              <a:t></a:t>
            </a:r>
            <a:r>
              <a:rPr lang="en-US" sz="2800" i="1">
                <a:sym typeface="Symbol" pitchFamily="18" charset="2"/>
              </a:rPr>
              <a:t>s are </a:t>
            </a:r>
            <a:r>
              <a:rPr lang="en-US" sz="2800" b="1" i="1">
                <a:sym typeface="Symbol" pitchFamily="18" charset="2"/>
              </a:rPr>
              <a:t></a:t>
            </a:r>
            <a:r>
              <a:rPr lang="en-US" sz="2800" b="1">
                <a:cs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5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5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5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35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5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5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35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35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35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63201" name="Group 33"/>
          <p:cNvGrpSpPr>
            <a:grpSpLocks/>
          </p:cNvGrpSpPr>
          <p:nvPr/>
        </p:nvGrpSpPr>
        <p:grpSpPr bwMode="auto">
          <a:xfrm>
            <a:off x="619125" y="1192213"/>
            <a:ext cx="7831138" cy="933450"/>
            <a:chOff x="390" y="751"/>
            <a:chExt cx="4933" cy="588"/>
          </a:xfrm>
        </p:grpSpPr>
        <p:sp>
          <p:nvSpPr>
            <p:cNvPr id="263189" name="Text Box 21"/>
            <p:cNvSpPr txBox="1">
              <a:spLocks noChangeArrowheads="1"/>
            </p:cNvSpPr>
            <p:nvPr/>
          </p:nvSpPr>
          <p:spPr bwMode="auto">
            <a:xfrm>
              <a:off x="390" y="751"/>
              <a:ext cx="4933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lnSpc>
                  <a:spcPct val="12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  <a:tabLst>
                  <a:tab pos="1257300" algn="l"/>
                </a:tabLst>
              </a:pPr>
              <a:r>
                <a:rPr lang="en-US" sz="2400" b="1">
                  <a:solidFill>
                    <a:srgbClr val="FFEB55"/>
                  </a:solidFill>
                </a:rPr>
                <a:t>In the figure,                                                           	   and	       Determine which triangles in the figure are similar.</a:t>
              </a:r>
              <a:endParaRPr lang="en-US" sz="2400" b="1" i="1">
                <a:solidFill>
                  <a:srgbClr val="FFEB55"/>
                </a:solidFill>
              </a:endParaRPr>
            </a:p>
          </p:txBody>
        </p:sp>
        <p:pic>
          <p:nvPicPr>
            <p:cNvPr id="263190" name="Picture 22" descr="Ch06-096"/>
            <p:cNvPicPr>
              <a:picLocks noChangeAspect="1" noChangeArrowheads="1"/>
            </p:cNvPicPr>
            <p:nvPr/>
          </p:nvPicPr>
          <p:blipFill>
            <a:blip r:embed="rId3" cstate="print"/>
            <a:srcRect l="53648" r="27339" b="-8833"/>
            <a:stretch>
              <a:fillRect/>
            </a:stretch>
          </p:blipFill>
          <p:spPr bwMode="invGray">
            <a:xfrm>
              <a:off x="3993" y="799"/>
              <a:ext cx="774" cy="345"/>
            </a:xfrm>
            <a:prstGeom prst="rect">
              <a:avLst/>
            </a:prstGeom>
            <a:noFill/>
          </p:spPr>
        </p:pic>
        <p:pic>
          <p:nvPicPr>
            <p:cNvPr id="263191" name="Picture 23" descr="Ch06-096"/>
            <p:cNvPicPr>
              <a:picLocks noChangeAspect="1" noChangeArrowheads="1"/>
            </p:cNvPicPr>
            <p:nvPr/>
          </p:nvPicPr>
          <p:blipFill>
            <a:blip r:embed="rId3" cstate="print"/>
            <a:srcRect l="82019" t="7886" b="15457"/>
            <a:stretch>
              <a:fillRect/>
            </a:stretch>
          </p:blipFill>
          <p:spPr bwMode="invGray">
            <a:xfrm>
              <a:off x="824" y="1096"/>
              <a:ext cx="732" cy="243"/>
            </a:xfrm>
            <a:prstGeom prst="rect">
              <a:avLst/>
            </a:prstGeom>
            <a:noFill/>
          </p:spPr>
        </p:pic>
        <p:pic>
          <p:nvPicPr>
            <p:cNvPr id="263198" name="Picture 30" descr="Ch06-096"/>
            <p:cNvPicPr>
              <a:picLocks noChangeAspect="1" noChangeArrowheads="1"/>
            </p:cNvPicPr>
            <p:nvPr/>
          </p:nvPicPr>
          <p:blipFill>
            <a:blip r:embed="rId3" cstate="print"/>
            <a:srcRect l="35225" r="46352" b="-8833"/>
            <a:stretch>
              <a:fillRect/>
            </a:stretch>
          </p:blipFill>
          <p:spPr bwMode="invGray">
            <a:xfrm>
              <a:off x="3195" y="799"/>
              <a:ext cx="750" cy="345"/>
            </a:xfrm>
            <a:prstGeom prst="rect">
              <a:avLst/>
            </a:prstGeom>
            <a:noFill/>
          </p:spPr>
        </p:pic>
        <p:pic>
          <p:nvPicPr>
            <p:cNvPr id="263199" name="Picture 31" descr="Ch06-096"/>
            <p:cNvPicPr>
              <a:picLocks noChangeAspect="1" noChangeArrowheads="1"/>
            </p:cNvPicPr>
            <p:nvPr/>
          </p:nvPicPr>
          <p:blipFill>
            <a:blip r:embed="rId3" cstate="print"/>
            <a:srcRect l="16801" r="64775" b="-8833"/>
            <a:stretch>
              <a:fillRect/>
            </a:stretch>
          </p:blipFill>
          <p:spPr bwMode="invGray">
            <a:xfrm>
              <a:off x="2396" y="799"/>
              <a:ext cx="750" cy="345"/>
            </a:xfrm>
            <a:prstGeom prst="rect">
              <a:avLst/>
            </a:prstGeom>
            <a:noFill/>
          </p:spPr>
        </p:pic>
        <p:pic>
          <p:nvPicPr>
            <p:cNvPr id="263200" name="Picture 32" descr="Ch06-096"/>
            <p:cNvPicPr>
              <a:picLocks noChangeAspect="1" noChangeArrowheads="1"/>
            </p:cNvPicPr>
            <p:nvPr/>
          </p:nvPicPr>
          <p:blipFill>
            <a:blip r:embed="rId3" cstate="print"/>
            <a:srcRect r="83199" b="-8833"/>
            <a:stretch>
              <a:fillRect/>
            </a:stretch>
          </p:blipFill>
          <p:spPr bwMode="invGray">
            <a:xfrm>
              <a:off x="1664" y="799"/>
              <a:ext cx="684" cy="345"/>
            </a:xfrm>
            <a:prstGeom prst="rect">
              <a:avLst/>
            </a:prstGeom>
            <a:noFill/>
          </p:spPr>
        </p:pic>
      </p:grpSp>
      <p:pic>
        <p:nvPicPr>
          <p:cNvPr id="263204" name="Picture 36" descr="ch6_2"/>
          <p:cNvPicPr>
            <a:picLocks noChangeAspect="1" noChangeArrowheads="1"/>
          </p:cNvPicPr>
          <p:nvPr/>
        </p:nvPicPr>
        <p:blipFill>
          <a:blip r:embed="rId4" cstate="print">
            <a:lum bright="100000" contrast="-100000"/>
          </a:blip>
          <a:srcRect/>
          <a:stretch>
            <a:fillRect/>
          </a:stretch>
        </p:blipFill>
        <p:spPr bwMode="invGray">
          <a:xfrm>
            <a:off x="2420938" y="2638425"/>
            <a:ext cx="4248150" cy="3209925"/>
          </a:xfrm>
          <a:prstGeom prst="rect">
            <a:avLst/>
          </a:prstGeom>
          <a:noFill/>
        </p:spPr>
      </p:pic>
      <p:sp>
        <p:nvSpPr>
          <p:cNvPr id="263207" name="Rectangle 39"/>
          <p:cNvSpPr>
            <a:spLocks noChangeArrowheads="1"/>
          </p:cNvSpPr>
          <p:nvPr/>
        </p:nvSpPr>
        <p:spPr bwMode="auto">
          <a:xfrm>
            <a:off x="615950" y="433388"/>
            <a:ext cx="3111500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Example 1: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3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63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388116" name="Group 20"/>
          <p:cNvGrpSpPr>
            <a:grpSpLocks/>
          </p:cNvGrpSpPr>
          <p:nvPr/>
        </p:nvGrpSpPr>
        <p:grpSpPr bwMode="auto">
          <a:xfrm>
            <a:off x="619125" y="2420938"/>
            <a:ext cx="8255000" cy="473075"/>
            <a:chOff x="390" y="2007"/>
            <a:chExt cx="5200" cy="298"/>
          </a:xfrm>
        </p:grpSpPr>
        <p:sp>
          <p:nvSpPr>
            <p:cNvPr id="388114" name="Text Box 18"/>
            <p:cNvSpPr txBox="1">
              <a:spLocks noChangeArrowheads="1"/>
            </p:cNvSpPr>
            <p:nvPr/>
          </p:nvSpPr>
          <p:spPr bwMode="auto">
            <a:xfrm>
              <a:off x="390" y="2007"/>
              <a:ext cx="5200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1428750" indent="-1428750"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  <a:tabLst>
                  <a:tab pos="1257300" algn="l"/>
                </a:tabLst>
              </a:pPr>
              <a:r>
                <a:rPr lang="en-US" sz="2400"/>
                <a:t>Vertical angles are congruent,</a:t>
              </a:r>
              <a:endParaRPr lang="en-US" sz="2400" i="1"/>
            </a:p>
          </p:txBody>
        </p:sp>
        <p:pic>
          <p:nvPicPr>
            <p:cNvPr id="388115" name="Picture 19" descr="Ch06-09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invGray">
            <a:xfrm>
              <a:off x="3055" y="2053"/>
              <a:ext cx="1624" cy="161"/>
            </a:xfrm>
            <a:prstGeom prst="rect">
              <a:avLst/>
            </a:prstGeom>
            <a:noFill/>
          </p:spPr>
        </p:pic>
      </p:grpSp>
      <p:grpSp>
        <p:nvGrpSpPr>
          <p:cNvPr id="388119" name="Group 23"/>
          <p:cNvGrpSpPr>
            <a:grpSpLocks/>
          </p:cNvGrpSpPr>
          <p:nvPr/>
        </p:nvGrpSpPr>
        <p:grpSpPr bwMode="auto">
          <a:xfrm>
            <a:off x="619125" y="4024313"/>
            <a:ext cx="8101013" cy="806450"/>
            <a:chOff x="390" y="2692"/>
            <a:chExt cx="5103" cy="508"/>
          </a:xfrm>
        </p:grpSpPr>
        <p:sp>
          <p:nvSpPr>
            <p:cNvPr id="388117" name="Rectangle 21"/>
            <p:cNvSpPr>
              <a:spLocks noChangeArrowheads="1"/>
            </p:cNvSpPr>
            <p:nvPr/>
          </p:nvSpPr>
          <p:spPr bwMode="auto">
            <a:xfrm>
              <a:off x="390" y="2692"/>
              <a:ext cx="5103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1371600" indent="-1371600"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</a:pPr>
              <a:r>
                <a:rPr lang="en-US" sz="2400" b="1">
                  <a:solidFill>
                    <a:srgbClr val="FFEB55"/>
                  </a:solidFill>
                </a:rPr>
                <a:t>Answer:  </a:t>
              </a:r>
              <a:r>
                <a:rPr lang="en-US" sz="2400"/>
                <a:t>Therefore, by the AA Similarity Theorem,</a:t>
              </a:r>
              <a:endParaRPr lang="en-US" sz="2400" b="1">
                <a:solidFill>
                  <a:srgbClr val="FFEB55"/>
                </a:solidFill>
              </a:endParaRPr>
            </a:p>
          </p:txBody>
        </p:sp>
        <p:pic>
          <p:nvPicPr>
            <p:cNvPr id="388118" name="Picture 22" descr="Ch06-09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invGray">
            <a:xfrm>
              <a:off x="1301" y="3039"/>
              <a:ext cx="1313" cy="161"/>
            </a:xfrm>
            <a:prstGeom prst="rect">
              <a:avLst/>
            </a:prstGeom>
            <a:noFill/>
          </p:spPr>
        </p:pic>
      </p:grpSp>
      <p:grpSp>
        <p:nvGrpSpPr>
          <p:cNvPr id="388121" name="Group 25"/>
          <p:cNvGrpSpPr>
            <a:grpSpLocks/>
          </p:cNvGrpSpPr>
          <p:nvPr/>
        </p:nvGrpSpPr>
        <p:grpSpPr bwMode="auto">
          <a:xfrm>
            <a:off x="615950" y="1163638"/>
            <a:ext cx="7831138" cy="604837"/>
            <a:chOff x="388" y="733"/>
            <a:chExt cx="4933" cy="381"/>
          </a:xfrm>
        </p:grpSpPr>
        <p:sp>
          <p:nvSpPr>
            <p:cNvPr id="388109" name="Text Box 13"/>
            <p:cNvSpPr txBox="1">
              <a:spLocks noChangeArrowheads="1"/>
            </p:cNvSpPr>
            <p:nvPr/>
          </p:nvSpPr>
          <p:spPr bwMode="auto">
            <a:xfrm>
              <a:off x="388" y="757"/>
              <a:ext cx="4933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lnSpc>
                  <a:spcPct val="12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  <a:tabLst>
                  <a:tab pos="1257300" algn="l"/>
                </a:tabLst>
              </a:pPr>
              <a:r>
                <a:rPr lang="en-US" sz="2400"/>
                <a:t>				       by the Alternate Interior Angles Theorem.</a:t>
              </a:r>
              <a:endParaRPr lang="en-US" sz="2400" i="1"/>
            </a:p>
          </p:txBody>
        </p:sp>
        <p:pic>
          <p:nvPicPr>
            <p:cNvPr id="388112" name="Picture 16" descr="Ch06-097"/>
            <p:cNvPicPr>
              <a:picLocks noChangeAspect="1" noChangeArrowheads="1"/>
            </p:cNvPicPr>
            <p:nvPr/>
          </p:nvPicPr>
          <p:blipFill>
            <a:blip r:embed="rId5" cstate="print"/>
            <a:srcRect l="48769" t="-20189"/>
            <a:stretch>
              <a:fillRect/>
            </a:stretch>
          </p:blipFill>
          <p:spPr bwMode="invGray">
            <a:xfrm>
              <a:off x="1739" y="733"/>
              <a:ext cx="1310" cy="381"/>
            </a:xfrm>
            <a:prstGeom prst="rect">
              <a:avLst/>
            </a:prstGeom>
            <a:noFill/>
          </p:spPr>
        </p:pic>
        <p:pic>
          <p:nvPicPr>
            <p:cNvPr id="388120" name="Picture 24" descr="Ch06-097"/>
            <p:cNvPicPr>
              <a:picLocks noChangeAspect="1" noChangeArrowheads="1"/>
            </p:cNvPicPr>
            <p:nvPr/>
          </p:nvPicPr>
          <p:blipFill>
            <a:blip r:embed="rId5" cstate="print"/>
            <a:srcRect t="-20189" r="52209"/>
            <a:stretch>
              <a:fillRect/>
            </a:stretch>
          </p:blipFill>
          <p:spPr bwMode="invGray">
            <a:xfrm>
              <a:off x="448" y="733"/>
              <a:ext cx="1222" cy="381"/>
            </a:xfrm>
            <a:prstGeom prst="rect">
              <a:avLst/>
            </a:prstGeom>
            <a:noFill/>
          </p:spPr>
        </p:pic>
      </p:grpSp>
      <p:sp>
        <p:nvSpPr>
          <p:cNvPr id="388123" name="Rectangle 27"/>
          <p:cNvSpPr>
            <a:spLocks noChangeArrowheads="1"/>
          </p:cNvSpPr>
          <p:nvPr/>
        </p:nvSpPr>
        <p:spPr bwMode="auto">
          <a:xfrm>
            <a:off x="615950" y="433388"/>
            <a:ext cx="3111500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Example 1: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8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8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8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4216" name="Text Box 24"/>
          <p:cNvSpPr txBox="1">
            <a:spLocks noChangeArrowheads="1"/>
          </p:cNvSpPr>
          <p:nvPr/>
        </p:nvSpPr>
        <p:spPr bwMode="auto">
          <a:xfrm>
            <a:off x="619125" y="1285875"/>
            <a:ext cx="817721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1257300" algn="l"/>
              </a:tabLst>
            </a:pPr>
            <a:r>
              <a:rPr lang="en-US" sz="2400" b="1" dirty="0">
                <a:solidFill>
                  <a:srgbClr val="FFEB55"/>
                </a:solidFill>
              </a:rPr>
              <a:t>In the figure, </a:t>
            </a:r>
            <a:r>
              <a:rPr lang="en-US" sz="2400" i="1" dirty="0">
                <a:solidFill>
                  <a:srgbClr val="FFEB55"/>
                </a:solidFill>
              </a:rPr>
              <a:t>OW</a:t>
            </a:r>
            <a:r>
              <a:rPr lang="en-US" sz="2400" dirty="0">
                <a:solidFill>
                  <a:srgbClr val="FFEB55"/>
                </a:solidFill>
              </a:rPr>
              <a:t> = 7, </a:t>
            </a:r>
            <a:r>
              <a:rPr lang="en-US" sz="2400" i="1" dirty="0">
                <a:solidFill>
                  <a:srgbClr val="FFEB55"/>
                </a:solidFill>
              </a:rPr>
              <a:t>BW</a:t>
            </a:r>
            <a:r>
              <a:rPr lang="en-US" sz="2400" dirty="0">
                <a:solidFill>
                  <a:srgbClr val="FFEB55"/>
                </a:solidFill>
              </a:rPr>
              <a:t> = 9, </a:t>
            </a:r>
            <a:r>
              <a:rPr lang="en-US" sz="2400" i="1" dirty="0">
                <a:solidFill>
                  <a:srgbClr val="FFEB55"/>
                </a:solidFill>
              </a:rPr>
              <a:t>WT</a:t>
            </a:r>
            <a:r>
              <a:rPr lang="en-US" sz="2400" dirty="0">
                <a:solidFill>
                  <a:srgbClr val="FFEB55"/>
                </a:solidFill>
              </a:rPr>
              <a:t> = 17.5,</a:t>
            </a:r>
            <a:r>
              <a:rPr lang="en-US" sz="2400" b="1" dirty="0">
                <a:solidFill>
                  <a:srgbClr val="FFEB55"/>
                </a:solidFill>
              </a:rPr>
              <a:t> and </a:t>
            </a:r>
            <a:r>
              <a:rPr lang="en-US" sz="2400" i="1" dirty="0">
                <a:solidFill>
                  <a:srgbClr val="FFEB55"/>
                </a:solidFill>
              </a:rPr>
              <a:t>WI</a:t>
            </a:r>
            <a:r>
              <a:rPr lang="en-US" sz="2400" dirty="0">
                <a:solidFill>
                  <a:srgbClr val="FFEB55"/>
                </a:solidFill>
              </a:rPr>
              <a:t> = 22.5</a:t>
            </a:r>
            <a:r>
              <a:rPr lang="en-US" sz="2400" b="1" dirty="0">
                <a:solidFill>
                  <a:srgbClr val="FFEB55"/>
                </a:solidFill>
              </a:rPr>
              <a:t>.                                                          Determine which triangles in the figure are </a:t>
            </a:r>
            <a:r>
              <a:rPr lang="en-US" sz="2400" b="1" dirty="0" smtClean="0">
                <a:solidFill>
                  <a:srgbClr val="FFEB55"/>
                </a:solidFill>
              </a:rPr>
              <a:t>similar and why.</a:t>
            </a:r>
            <a:endParaRPr lang="en-US" sz="2400" b="1" i="1" dirty="0">
              <a:solidFill>
                <a:srgbClr val="FFEB55"/>
              </a:solidFill>
            </a:endParaRPr>
          </a:p>
        </p:txBody>
      </p:sp>
      <p:grpSp>
        <p:nvGrpSpPr>
          <p:cNvPr id="264224" name="Group 32"/>
          <p:cNvGrpSpPr>
            <a:grpSpLocks/>
          </p:cNvGrpSpPr>
          <p:nvPr/>
        </p:nvGrpSpPr>
        <p:grpSpPr bwMode="auto">
          <a:xfrm>
            <a:off x="619125" y="5313363"/>
            <a:ext cx="8101013" cy="420687"/>
            <a:chOff x="390" y="2535"/>
            <a:chExt cx="5103" cy="265"/>
          </a:xfrm>
        </p:grpSpPr>
        <p:pic>
          <p:nvPicPr>
            <p:cNvPr id="264219" name="Picture 27" descr="Ch06-10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invGray">
            <a:xfrm>
              <a:off x="1315" y="2582"/>
              <a:ext cx="1323" cy="159"/>
            </a:xfrm>
            <a:prstGeom prst="rect">
              <a:avLst/>
            </a:prstGeom>
            <a:noFill/>
          </p:spPr>
        </p:pic>
        <p:sp>
          <p:nvSpPr>
            <p:cNvPr id="264222" name="Rectangle 30"/>
            <p:cNvSpPr>
              <a:spLocks noChangeArrowheads="1"/>
            </p:cNvSpPr>
            <p:nvPr/>
          </p:nvSpPr>
          <p:spPr bwMode="auto">
            <a:xfrm>
              <a:off x="390" y="2535"/>
              <a:ext cx="5103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1371600" indent="-1371600"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</a:pPr>
              <a:r>
                <a:rPr lang="en-US" sz="2400" b="1">
                  <a:solidFill>
                    <a:srgbClr val="FFEB55"/>
                  </a:solidFill>
                </a:rPr>
                <a:t>Answer:</a:t>
              </a:r>
            </a:p>
          </p:txBody>
        </p:sp>
      </p:grpSp>
      <p:grpSp>
        <p:nvGrpSpPr>
          <p:cNvPr id="264227" name="Group 35"/>
          <p:cNvGrpSpPr>
            <a:grpSpLocks/>
          </p:cNvGrpSpPr>
          <p:nvPr/>
        </p:nvGrpSpPr>
        <p:grpSpPr bwMode="auto">
          <a:xfrm>
            <a:off x="2922588" y="2184400"/>
            <a:ext cx="3548062" cy="2727325"/>
            <a:chOff x="1841" y="1376"/>
            <a:chExt cx="2235" cy="1718"/>
          </a:xfrm>
        </p:grpSpPr>
        <p:pic>
          <p:nvPicPr>
            <p:cNvPr id="264225" name="Picture 33" descr="C6-001A"/>
            <p:cNvPicPr>
              <a:picLocks noChangeAspect="1" noChangeArrowheads="1"/>
            </p:cNvPicPr>
            <p:nvPr/>
          </p:nvPicPr>
          <p:blipFill>
            <a:blip r:embed="rId4" cstate="print">
              <a:lum bright="100000" contrast="-100000"/>
            </a:blip>
            <a:srcRect r="2364"/>
            <a:stretch>
              <a:fillRect/>
            </a:stretch>
          </p:blipFill>
          <p:spPr bwMode="invGray">
            <a:xfrm>
              <a:off x="1841" y="1376"/>
              <a:ext cx="1983" cy="1703"/>
            </a:xfrm>
            <a:prstGeom prst="rect">
              <a:avLst/>
            </a:prstGeom>
            <a:noFill/>
          </p:spPr>
        </p:pic>
        <p:sp>
          <p:nvSpPr>
            <p:cNvPr id="264226" name="Rectangle 34"/>
            <p:cNvSpPr>
              <a:spLocks noChangeArrowheads="1"/>
            </p:cNvSpPr>
            <p:nvPr/>
          </p:nvSpPr>
          <p:spPr bwMode="auto">
            <a:xfrm flipH="1">
              <a:off x="3642" y="2880"/>
              <a:ext cx="434" cy="214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spcBef>
                  <a:spcPct val="50000"/>
                </a:spcBef>
                <a:spcAft>
                  <a:spcPct val="20000"/>
                </a:spcAft>
                <a:buClr>
                  <a:srgbClr val="FFFFFF"/>
                </a:buClr>
              </a:pPr>
              <a:r>
                <a:rPr lang="en-US" i="1"/>
                <a:t>I</a:t>
              </a:r>
            </a:p>
          </p:txBody>
        </p:sp>
      </p:grpSp>
      <p:sp>
        <p:nvSpPr>
          <p:cNvPr id="264229" name="Rectangle 37"/>
          <p:cNvSpPr>
            <a:spLocks noChangeArrowheads="1"/>
          </p:cNvSpPr>
          <p:nvPr/>
        </p:nvSpPr>
        <p:spPr bwMode="auto">
          <a:xfrm>
            <a:off x="615950" y="433388"/>
            <a:ext cx="3111500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Your Turn: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64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64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21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65249" name="Picture 33" descr="TWEch6(p300)ex2"/>
          <p:cNvPicPr>
            <a:picLocks noChangeAspect="1" noChangeArrowheads="1"/>
          </p:cNvPicPr>
          <p:nvPr/>
        </p:nvPicPr>
        <p:blipFill>
          <a:blip r:embed="rId3" cstate="print">
            <a:lum bright="100000" contrast="-100000"/>
          </a:blip>
          <a:srcRect/>
          <a:stretch>
            <a:fillRect/>
          </a:stretch>
        </p:blipFill>
        <p:spPr bwMode="invGray">
          <a:xfrm>
            <a:off x="2390775" y="2368550"/>
            <a:ext cx="3602038" cy="3479800"/>
          </a:xfrm>
          <a:prstGeom prst="rect">
            <a:avLst/>
          </a:prstGeom>
          <a:noFill/>
        </p:spPr>
      </p:pic>
      <p:grpSp>
        <p:nvGrpSpPr>
          <p:cNvPr id="265254" name="Group 38"/>
          <p:cNvGrpSpPr>
            <a:grpSpLocks/>
          </p:cNvGrpSpPr>
          <p:nvPr/>
        </p:nvGrpSpPr>
        <p:grpSpPr bwMode="auto">
          <a:xfrm>
            <a:off x="619125" y="1182688"/>
            <a:ext cx="8177213" cy="835025"/>
            <a:chOff x="390" y="745"/>
            <a:chExt cx="5151" cy="526"/>
          </a:xfrm>
        </p:grpSpPr>
        <p:sp>
          <p:nvSpPr>
            <p:cNvPr id="265241" name="Text Box 25"/>
            <p:cNvSpPr txBox="1">
              <a:spLocks noChangeArrowheads="1"/>
            </p:cNvSpPr>
            <p:nvPr/>
          </p:nvSpPr>
          <p:spPr bwMode="auto">
            <a:xfrm>
              <a:off x="390" y="745"/>
              <a:ext cx="5151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lnSpc>
                  <a:spcPct val="12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  <a:tabLst>
                  <a:tab pos="1257300" algn="l"/>
                </a:tabLst>
              </a:pPr>
              <a:r>
                <a:rPr lang="en-US" sz="2400" b="1"/>
                <a:t>ALGEBRA</a:t>
              </a:r>
              <a:r>
                <a:rPr lang="en-US" sz="2400" b="1">
                  <a:solidFill>
                    <a:srgbClr val="FFEB55"/>
                  </a:solidFill>
                </a:rPr>
                <a:t>  Given </a:t>
              </a:r>
              <a:br>
                <a:rPr lang="en-US" sz="2400" b="1">
                  <a:solidFill>
                    <a:srgbClr val="FFEB55"/>
                  </a:solidFill>
                </a:rPr>
              </a:br>
              <a:r>
                <a:rPr lang="en-US" sz="2400" i="1">
                  <a:solidFill>
                    <a:srgbClr val="FFEB55"/>
                  </a:solidFill>
                </a:rPr>
                <a:t>QT</a:t>
              </a:r>
              <a:r>
                <a:rPr lang="en-US" sz="2400">
                  <a:solidFill>
                    <a:srgbClr val="FFEB55"/>
                  </a:solidFill>
                </a:rPr>
                <a:t>    2</a:t>
              </a:r>
              <a:r>
                <a:rPr lang="en-US" sz="2400" i="1">
                  <a:solidFill>
                    <a:srgbClr val="FFEB55"/>
                  </a:solidFill>
                </a:rPr>
                <a:t>x</a:t>
              </a:r>
              <a:r>
                <a:rPr lang="en-US" sz="2400">
                  <a:solidFill>
                    <a:srgbClr val="FFEB55"/>
                  </a:solidFill>
                </a:rPr>
                <a:t>    10, </a:t>
              </a:r>
              <a:r>
                <a:rPr lang="en-US" sz="2400" i="1">
                  <a:solidFill>
                    <a:srgbClr val="FFEB55"/>
                  </a:solidFill>
                </a:rPr>
                <a:t>UT</a:t>
              </a:r>
              <a:r>
                <a:rPr lang="en-US" sz="2400">
                  <a:solidFill>
                    <a:srgbClr val="FFEB55"/>
                  </a:solidFill>
                </a:rPr>
                <a:t>    10,</a:t>
              </a:r>
              <a:r>
                <a:rPr lang="en-US" sz="2400" b="1">
                  <a:solidFill>
                    <a:srgbClr val="FFEB55"/>
                  </a:solidFill>
                </a:rPr>
                <a:t> find </a:t>
              </a:r>
              <a:r>
                <a:rPr lang="en-US" sz="2400" i="1">
                  <a:solidFill>
                    <a:srgbClr val="FFEB55"/>
                  </a:solidFill>
                </a:rPr>
                <a:t>RQ</a:t>
              </a:r>
              <a:r>
                <a:rPr lang="en-US" sz="2400" b="1">
                  <a:solidFill>
                    <a:srgbClr val="FFEB55"/>
                  </a:solidFill>
                </a:rPr>
                <a:t> and </a:t>
              </a:r>
              <a:r>
                <a:rPr lang="en-US" sz="2400" i="1">
                  <a:solidFill>
                    <a:srgbClr val="FFEB55"/>
                  </a:solidFill>
                </a:rPr>
                <a:t>QT</a:t>
              </a:r>
              <a:r>
                <a:rPr lang="en-US" sz="2400" b="1">
                  <a:solidFill>
                    <a:srgbClr val="FFEB55"/>
                  </a:solidFill>
                </a:rPr>
                <a:t>.</a:t>
              </a:r>
              <a:endParaRPr lang="en-US" sz="2400" b="1" i="1">
                <a:solidFill>
                  <a:srgbClr val="FFEB55"/>
                </a:solidFill>
              </a:endParaRPr>
            </a:p>
          </p:txBody>
        </p:sp>
        <p:pic>
          <p:nvPicPr>
            <p:cNvPr id="265245" name="Picture 29" descr="Ch06-101"/>
            <p:cNvPicPr>
              <a:picLocks noChangeAspect="1" noChangeArrowheads="1"/>
            </p:cNvPicPr>
            <p:nvPr/>
          </p:nvPicPr>
          <p:blipFill>
            <a:blip r:embed="rId4" cstate="print"/>
            <a:srcRect r="31061" b="6340"/>
            <a:stretch>
              <a:fillRect/>
            </a:stretch>
          </p:blipFill>
          <p:spPr bwMode="invGray">
            <a:xfrm>
              <a:off x="2093" y="799"/>
              <a:ext cx="2457" cy="297"/>
            </a:xfrm>
            <a:prstGeom prst="rect">
              <a:avLst/>
            </a:prstGeom>
            <a:noFill/>
          </p:spPr>
        </p:pic>
        <p:pic>
          <p:nvPicPr>
            <p:cNvPr id="265251" name="Picture 35" descr="YellowEQUAL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invGray">
            <a:xfrm>
              <a:off x="773" y="1184"/>
              <a:ext cx="111" cy="87"/>
            </a:xfrm>
            <a:prstGeom prst="rect">
              <a:avLst/>
            </a:prstGeom>
            <a:noFill/>
          </p:spPr>
        </p:pic>
        <p:pic>
          <p:nvPicPr>
            <p:cNvPr id="265252" name="Picture 36" descr="yellowplus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invGray">
            <a:xfrm>
              <a:off x="1199" y="1150"/>
              <a:ext cx="115" cy="115"/>
            </a:xfrm>
            <a:prstGeom prst="rect">
              <a:avLst/>
            </a:prstGeom>
            <a:noFill/>
          </p:spPr>
        </p:pic>
        <p:pic>
          <p:nvPicPr>
            <p:cNvPr id="265253" name="Picture 37" descr="YellowEQUAL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invGray">
            <a:xfrm>
              <a:off x="1989" y="1184"/>
              <a:ext cx="111" cy="87"/>
            </a:xfrm>
            <a:prstGeom prst="rect">
              <a:avLst/>
            </a:prstGeom>
            <a:noFill/>
          </p:spPr>
        </p:pic>
      </p:grpSp>
      <p:sp>
        <p:nvSpPr>
          <p:cNvPr id="265256" name="Rectangle 40"/>
          <p:cNvSpPr>
            <a:spLocks noChangeArrowheads="1"/>
          </p:cNvSpPr>
          <p:nvPr/>
        </p:nvSpPr>
        <p:spPr bwMode="auto">
          <a:xfrm>
            <a:off x="615950" y="433388"/>
            <a:ext cx="3111500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Example 2: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5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65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389140" name="Group 20"/>
          <p:cNvGrpSpPr>
            <a:grpSpLocks/>
          </p:cNvGrpSpPr>
          <p:nvPr/>
        </p:nvGrpSpPr>
        <p:grpSpPr bwMode="auto">
          <a:xfrm>
            <a:off x="619125" y="1182688"/>
            <a:ext cx="8293100" cy="2189162"/>
            <a:chOff x="390" y="745"/>
            <a:chExt cx="5224" cy="1379"/>
          </a:xfrm>
        </p:grpSpPr>
        <p:sp>
          <p:nvSpPr>
            <p:cNvPr id="389134" name="Text Box 14"/>
            <p:cNvSpPr txBox="1">
              <a:spLocks noChangeArrowheads="1"/>
            </p:cNvSpPr>
            <p:nvPr/>
          </p:nvSpPr>
          <p:spPr bwMode="auto">
            <a:xfrm>
              <a:off x="390" y="745"/>
              <a:ext cx="5224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lnSpc>
                  <a:spcPct val="12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  <a:tabLst>
                  <a:tab pos="1257300" algn="l"/>
                </a:tabLst>
              </a:pPr>
              <a:r>
                <a:rPr lang="en-US" sz="2400"/>
                <a:t>Since                                                                  </a:t>
              </a:r>
              <a:br>
                <a:rPr lang="en-US" sz="2400"/>
              </a:br>
              <a:r>
                <a:rPr lang="en-US" sz="2400"/>
                <a:t>because they are alternate interior angles. By AA Similarity,                            	           Using the definition of similar polygons, </a:t>
              </a:r>
              <a:endParaRPr lang="en-US" sz="2400" i="1"/>
            </a:p>
          </p:txBody>
        </p:sp>
        <p:pic>
          <p:nvPicPr>
            <p:cNvPr id="389136" name="Picture 16" descr="Ch06-10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invGray">
            <a:xfrm>
              <a:off x="449" y="1668"/>
              <a:ext cx="882" cy="456"/>
            </a:xfrm>
            <a:prstGeom prst="rect">
              <a:avLst/>
            </a:prstGeom>
            <a:noFill/>
          </p:spPr>
        </p:pic>
        <p:pic>
          <p:nvPicPr>
            <p:cNvPr id="389138" name="Picture 18" descr="Ch06-10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invGray">
            <a:xfrm>
              <a:off x="455" y="1405"/>
              <a:ext cx="1314" cy="174"/>
            </a:xfrm>
            <a:prstGeom prst="rect">
              <a:avLst/>
            </a:prstGeom>
            <a:noFill/>
          </p:spPr>
        </p:pic>
        <p:pic>
          <p:nvPicPr>
            <p:cNvPr id="389139" name="Picture 19" descr="Ch06-10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invGray">
            <a:xfrm>
              <a:off x="975" y="797"/>
              <a:ext cx="3823" cy="317"/>
            </a:xfrm>
            <a:prstGeom prst="rect">
              <a:avLst/>
            </a:prstGeom>
            <a:noFill/>
          </p:spPr>
        </p:pic>
      </p:grpSp>
      <p:pic>
        <p:nvPicPr>
          <p:cNvPr id="389142" name="Picture 22" descr="Ch06-10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invGray">
          <a:xfrm>
            <a:off x="682625" y="3592513"/>
            <a:ext cx="2290763" cy="723900"/>
          </a:xfrm>
          <a:prstGeom prst="rect">
            <a:avLst/>
          </a:prstGeom>
          <a:noFill/>
        </p:spPr>
      </p:pic>
      <p:pic>
        <p:nvPicPr>
          <p:cNvPr id="389143" name="Picture 23" descr="Ch06-10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invGray">
          <a:xfrm>
            <a:off x="663575" y="4487863"/>
            <a:ext cx="2789238" cy="695325"/>
          </a:xfrm>
          <a:prstGeom prst="rect">
            <a:avLst/>
          </a:prstGeom>
          <a:noFill/>
        </p:spPr>
      </p:pic>
      <p:pic>
        <p:nvPicPr>
          <p:cNvPr id="389144" name="Picture 24" descr="Ch06-10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invGray">
          <a:xfrm>
            <a:off x="741363" y="5448300"/>
            <a:ext cx="2936875" cy="400050"/>
          </a:xfrm>
          <a:prstGeom prst="rect">
            <a:avLst/>
          </a:prstGeom>
          <a:noFill/>
        </p:spPr>
      </p:pic>
      <p:sp>
        <p:nvSpPr>
          <p:cNvPr id="389148" name="Text Box 28"/>
          <p:cNvSpPr txBox="1">
            <a:spLocks noChangeArrowheads="1"/>
          </p:cNvSpPr>
          <p:nvPr/>
        </p:nvSpPr>
        <p:spPr bwMode="auto">
          <a:xfrm>
            <a:off x="4033838" y="4611688"/>
            <a:ext cx="4146550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/>
              <a:t>Substitution</a:t>
            </a:r>
          </a:p>
        </p:txBody>
      </p:sp>
      <p:sp>
        <p:nvSpPr>
          <p:cNvPr id="389149" name="Text Box 29"/>
          <p:cNvSpPr txBox="1">
            <a:spLocks noChangeArrowheads="1"/>
          </p:cNvSpPr>
          <p:nvPr/>
        </p:nvSpPr>
        <p:spPr bwMode="auto">
          <a:xfrm>
            <a:off x="4033838" y="5418138"/>
            <a:ext cx="4146550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/>
              <a:t>Cross products</a:t>
            </a:r>
          </a:p>
        </p:txBody>
      </p:sp>
      <p:sp>
        <p:nvSpPr>
          <p:cNvPr id="389151" name="Rectangle 31"/>
          <p:cNvSpPr>
            <a:spLocks noChangeArrowheads="1"/>
          </p:cNvSpPr>
          <p:nvPr/>
        </p:nvSpPr>
        <p:spPr bwMode="auto">
          <a:xfrm>
            <a:off x="615950" y="433388"/>
            <a:ext cx="3111500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Example 2: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9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89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89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89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8" grpId="0"/>
      <p:bldP spid="3891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391185" name="Picture 17" descr="Ch06-1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invGray">
          <a:xfrm>
            <a:off x="760413" y="2625725"/>
            <a:ext cx="1962150" cy="255588"/>
          </a:xfrm>
          <a:prstGeom prst="rect">
            <a:avLst/>
          </a:prstGeom>
          <a:noFill/>
        </p:spPr>
      </p:pic>
      <p:pic>
        <p:nvPicPr>
          <p:cNvPr id="391186" name="Picture 18" descr="Ch06-10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invGray">
          <a:xfrm>
            <a:off x="731838" y="1339850"/>
            <a:ext cx="2922587" cy="255588"/>
          </a:xfrm>
          <a:prstGeom prst="rect">
            <a:avLst/>
          </a:prstGeom>
          <a:noFill/>
        </p:spPr>
      </p:pic>
      <p:pic>
        <p:nvPicPr>
          <p:cNvPr id="391187" name="Picture 19" descr="Ch06-1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invGray">
          <a:xfrm>
            <a:off x="760413" y="1808163"/>
            <a:ext cx="2133600" cy="255587"/>
          </a:xfrm>
          <a:prstGeom prst="rect">
            <a:avLst/>
          </a:prstGeom>
          <a:noFill/>
        </p:spPr>
      </p:pic>
      <p:sp>
        <p:nvSpPr>
          <p:cNvPr id="391188" name="Text Box 20"/>
          <p:cNvSpPr txBox="1">
            <a:spLocks noChangeArrowheads="1"/>
          </p:cNvSpPr>
          <p:nvPr/>
        </p:nvSpPr>
        <p:spPr bwMode="auto">
          <a:xfrm>
            <a:off x="4033838" y="1258888"/>
            <a:ext cx="4146550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/>
              <a:t>Distributive Property</a:t>
            </a:r>
          </a:p>
        </p:txBody>
      </p:sp>
      <p:sp>
        <p:nvSpPr>
          <p:cNvPr id="391189" name="Text Box 21"/>
          <p:cNvSpPr txBox="1">
            <a:spLocks noChangeArrowheads="1"/>
          </p:cNvSpPr>
          <p:nvPr/>
        </p:nvSpPr>
        <p:spPr bwMode="auto">
          <a:xfrm>
            <a:off x="4033838" y="1751013"/>
            <a:ext cx="4773612" cy="749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/>
              <a:t>Subtract 8</a:t>
            </a:r>
            <a:r>
              <a:rPr lang="en-US" sz="2400" i="1"/>
              <a:t>x</a:t>
            </a:r>
            <a:r>
              <a:rPr lang="en-US" sz="2400"/>
              <a:t> and 30 from each side.</a:t>
            </a:r>
          </a:p>
        </p:txBody>
      </p:sp>
      <p:sp>
        <p:nvSpPr>
          <p:cNvPr id="391190" name="Text Box 22"/>
          <p:cNvSpPr txBox="1">
            <a:spLocks noChangeArrowheads="1"/>
          </p:cNvSpPr>
          <p:nvPr/>
        </p:nvSpPr>
        <p:spPr bwMode="auto">
          <a:xfrm>
            <a:off x="4033838" y="2555875"/>
            <a:ext cx="4146550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/>
              <a:t>Divide each side by 2.</a:t>
            </a:r>
          </a:p>
        </p:txBody>
      </p:sp>
      <p:sp>
        <p:nvSpPr>
          <p:cNvPr id="391191" name="Text Box 23"/>
          <p:cNvSpPr txBox="1">
            <a:spLocks noChangeArrowheads="1"/>
          </p:cNvSpPr>
          <p:nvPr/>
        </p:nvSpPr>
        <p:spPr bwMode="auto">
          <a:xfrm>
            <a:off x="625475" y="3200400"/>
            <a:ext cx="8170863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/>
              <a:t>Now find </a:t>
            </a:r>
            <a:r>
              <a:rPr lang="en-US" sz="2400" i="1"/>
              <a:t>RQ</a:t>
            </a:r>
            <a:r>
              <a:rPr lang="en-US" sz="2400"/>
              <a:t> and </a:t>
            </a:r>
            <a:r>
              <a:rPr lang="en-US" sz="2400" i="1"/>
              <a:t>QT</a:t>
            </a:r>
            <a:r>
              <a:rPr lang="en-US" sz="2400"/>
              <a:t>.</a:t>
            </a:r>
          </a:p>
        </p:txBody>
      </p:sp>
      <p:pic>
        <p:nvPicPr>
          <p:cNvPr id="391192" name="Picture 24" descr="Ch06-11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invGray">
          <a:xfrm>
            <a:off x="5224463" y="4295775"/>
            <a:ext cx="2779712" cy="400050"/>
          </a:xfrm>
          <a:prstGeom prst="rect">
            <a:avLst/>
          </a:prstGeom>
          <a:noFill/>
        </p:spPr>
      </p:pic>
      <p:pic>
        <p:nvPicPr>
          <p:cNvPr id="391193" name="Picture 25" descr="Ch06-11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invGray">
          <a:xfrm>
            <a:off x="809625" y="3814763"/>
            <a:ext cx="1414463" cy="276225"/>
          </a:xfrm>
          <a:prstGeom prst="rect">
            <a:avLst/>
          </a:prstGeom>
          <a:noFill/>
        </p:spPr>
      </p:pic>
      <p:pic>
        <p:nvPicPr>
          <p:cNvPr id="391194" name="Picture 26" descr="Ch06-11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invGray">
          <a:xfrm>
            <a:off x="809625" y="4295775"/>
            <a:ext cx="2038350" cy="276225"/>
          </a:xfrm>
          <a:prstGeom prst="rect">
            <a:avLst/>
          </a:prstGeom>
          <a:noFill/>
        </p:spPr>
      </p:pic>
      <p:pic>
        <p:nvPicPr>
          <p:cNvPr id="391195" name="Picture 27" descr="Ch06-11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invGray">
          <a:xfrm>
            <a:off x="5224463" y="3814763"/>
            <a:ext cx="1719262" cy="276225"/>
          </a:xfrm>
          <a:prstGeom prst="rect">
            <a:avLst/>
          </a:prstGeom>
          <a:noFill/>
        </p:spPr>
      </p:pic>
      <p:grpSp>
        <p:nvGrpSpPr>
          <p:cNvPr id="391203" name="Group 35"/>
          <p:cNvGrpSpPr>
            <a:grpSpLocks/>
          </p:cNvGrpSpPr>
          <p:nvPr/>
        </p:nvGrpSpPr>
        <p:grpSpPr bwMode="auto">
          <a:xfrm>
            <a:off x="619125" y="5272088"/>
            <a:ext cx="8101013" cy="500062"/>
            <a:chOff x="390" y="3321"/>
            <a:chExt cx="5103" cy="315"/>
          </a:xfrm>
        </p:grpSpPr>
        <p:sp>
          <p:nvSpPr>
            <p:cNvPr id="391198" name="Rectangle 30"/>
            <p:cNvSpPr>
              <a:spLocks noChangeArrowheads="1"/>
            </p:cNvSpPr>
            <p:nvPr/>
          </p:nvSpPr>
          <p:spPr bwMode="auto">
            <a:xfrm>
              <a:off x="390" y="3347"/>
              <a:ext cx="5103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1371600" indent="-1371600"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</a:pPr>
              <a:r>
                <a:rPr lang="en-US" sz="2400" b="1">
                  <a:solidFill>
                    <a:srgbClr val="FFEB55"/>
                  </a:solidFill>
                </a:rPr>
                <a:t>Answer:</a:t>
              </a:r>
            </a:p>
          </p:txBody>
        </p:sp>
        <p:pic>
          <p:nvPicPr>
            <p:cNvPr id="391199" name="Picture 31" descr="Ch06-116"/>
            <p:cNvPicPr>
              <a:picLocks noChangeAspect="1" noChangeArrowheads="1"/>
            </p:cNvPicPr>
            <p:nvPr/>
          </p:nvPicPr>
          <p:blipFill>
            <a:blip r:embed="rId10" cstate="print"/>
            <a:srcRect l="47461" t="-42935"/>
            <a:stretch>
              <a:fillRect/>
            </a:stretch>
          </p:blipFill>
          <p:spPr bwMode="invGray">
            <a:xfrm>
              <a:off x="1985" y="3321"/>
              <a:ext cx="714" cy="263"/>
            </a:xfrm>
            <a:prstGeom prst="rect">
              <a:avLst/>
            </a:prstGeom>
            <a:noFill/>
          </p:spPr>
        </p:pic>
        <p:pic>
          <p:nvPicPr>
            <p:cNvPr id="391202" name="Picture 34" descr="Ch06-116"/>
            <p:cNvPicPr>
              <a:picLocks noChangeAspect="1" noChangeArrowheads="1"/>
            </p:cNvPicPr>
            <p:nvPr/>
          </p:nvPicPr>
          <p:blipFill>
            <a:blip r:embed="rId10" cstate="print"/>
            <a:srcRect r="52539" b="-28261"/>
            <a:stretch>
              <a:fillRect/>
            </a:stretch>
          </p:blipFill>
          <p:spPr bwMode="invGray">
            <a:xfrm>
              <a:off x="1291" y="3400"/>
              <a:ext cx="645" cy="236"/>
            </a:xfrm>
            <a:prstGeom prst="rect">
              <a:avLst/>
            </a:prstGeom>
            <a:noFill/>
          </p:spPr>
        </p:pic>
      </p:grpSp>
      <p:sp>
        <p:nvSpPr>
          <p:cNvPr id="391205" name="Rectangle 37"/>
          <p:cNvSpPr>
            <a:spLocks noChangeArrowheads="1"/>
          </p:cNvSpPr>
          <p:nvPr/>
        </p:nvSpPr>
        <p:spPr bwMode="auto">
          <a:xfrm>
            <a:off x="615950" y="433388"/>
            <a:ext cx="3111500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Example 2: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1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91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91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91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91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91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91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91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91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91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91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9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188" grpId="0" autoUpdateAnimBg="0"/>
      <p:bldP spid="391189" grpId="0" autoUpdateAnimBg="0"/>
      <p:bldP spid="391190" grpId="0" autoUpdateAnimBg="0"/>
      <p:bldP spid="391191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ICTUREPATH" val="P:\Algebra 1\graphics\equations\03-01"/>
</p:tagLst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mpass">
  <a:themeElements>
    <a:clrScheme name="Compass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Compa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Fading Grid">
  <a:themeElements>
    <a:clrScheme name="Fading Grid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Fading Gri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ading Grid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11598</TotalTime>
  <Words>241</Words>
  <Application>Microsoft Office PowerPoint</Application>
  <PresentationFormat>On-screen Show (4:3)</PresentationFormat>
  <Paragraphs>63</Paragraphs>
  <Slides>14</Slides>
  <Notes>14</Notes>
  <HiddenSlides>0</HiddenSlides>
  <MMClips>0</MMClips>
  <ScaleCrop>false</ScaleCrop>
  <HeadingPairs>
    <vt:vector size="8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  <vt:variant>
        <vt:lpstr>Custom Shows</vt:lpstr>
      </vt:variant>
      <vt:variant>
        <vt:i4>10</vt:i4>
      </vt:variant>
    </vt:vector>
  </HeadingPairs>
  <TitlesOfParts>
    <vt:vector size="28" baseType="lpstr">
      <vt:lpstr>Crayons</vt:lpstr>
      <vt:lpstr>Compass</vt:lpstr>
      <vt:lpstr>Fading Grid</vt:lpstr>
      <vt:lpstr>Equation</vt:lpstr>
      <vt:lpstr>Slide 1</vt:lpstr>
      <vt:lpstr>Objectives</vt:lpstr>
      <vt:lpstr>Similar Triangles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Assignment</vt:lpstr>
      <vt:lpstr>transparency 1</vt:lpstr>
      <vt:lpstr>transparency 2</vt:lpstr>
      <vt:lpstr>transparency 3</vt:lpstr>
      <vt:lpstr>transparency 4</vt:lpstr>
      <vt:lpstr>transparency 5</vt:lpstr>
      <vt:lpstr>transparency 6</vt:lpstr>
      <vt:lpstr>transparency 7</vt:lpstr>
      <vt:lpstr>transparency 8</vt:lpstr>
      <vt:lpstr>transparency 9</vt:lpstr>
      <vt:lpstr>dotcom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/>
  <cp:lastModifiedBy>Liz Padilla</cp:lastModifiedBy>
  <cp:revision>355</cp:revision>
  <dcterms:created xsi:type="dcterms:W3CDTF">2002-01-18T18:33:30Z</dcterms:created>
  <dcterms:modified xsi:type="dcterms:W3CDTF">2012-02-10T03:17:41Z</dcterms:modified>
</cp:coreProperties>
</file>