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2"/>
  </p:notesMasterIdLst>
  <p:handoutMasterIdLst>
    <p:handoutMasterId r:id="rId33"/>
  </p:handoutMasterIdLst>
  <p:sldIdLst>
    <p:sldId id="256" r:id="rId2"/>
    <p:sldId id="591" r:id="rId3"/>
    <p:sldId id="592" r:id="rId4"/>
    <p:sldId id="467" r:id="rId5"/>
    <p:sldId id="577" r:id="rId6"/>
    <p:sldId id="468" r:id="rId7"/>
    <p:sldId id="469" r:id="rId8"/>
    <p:sldId id="578" r:id="rId9"/>
    <p:sldId id="470" r:id="rId10"/>
    <p:sldId id="593" r:id="rId11"/>
    <p:sldId id="471" r:id="rId12"/>
    <p:sldId id="579" r:id="rId13"/>
    <p:sldId id="553" r:id="rId14"/>
    <p:sldId id="580" r:id="rId15"/>
    <p:sldId id="554" r:id="rId16"/>
    <p:sldId id="581" r:id="rId17"/>
    <p:sldId id="582" r:id="rId18"/>
    <p:sldId id="472" r:id="rId19"/>
    <p:sldId id="583" r:id="rId20"/>
    <p:sldId id="594" r:id="rId21"/>
    <p:sldId id="595" r:id="rId22"/>
    <p:sldId id="596" r:id="rId23"/>
    <p:sldId id="473" r:id="rId24"/>
    <p:sldId id="584" r:id="rId25"/>
    <p:sldId id="474" r:id="rId26"/>
    <p:sldId id="475" r:id="rId27"/>
    <p:sldId id="585" r:id="rId28"/>
    <p:sldId id="586" r:id="rId29"/>
    <p:sldId id="476" r:id="rId30"/>
    <p:sldId id="597" r:id="rId31"/>
  </p:sldIdLst>
  <p:sldSz cx="9144000" cy="6858000" type="screen4x3"/>
  <p:notesSz cx="6858000" cy="9296400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3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randolph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E"/>
    <a:srgbClr val="00FF00"/>
    <a:srgbClr val="FFCCFF"/>
    <a:srgbClr val="00CCFF"/>
    <a:srgbClr val="FF9900"/>
    <a:srgbClr val="FFEB55"/>
    <a:srgbClr val="5F5F5F"/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866" autoAdjust="0"/>
  </p:normalViewPr>
  <p:slideViewPr>
    <p:cSldViewPr>
      <p:cViewPr>
        <p:scale>
          <a:sx n="50" d="100"/>
          <a:sy n="50" d="100"/>
        </p:scale>
        <p:origin x="-516" y="-72"/>
      </p:cViewPr>
      <p:guideLst>
        <p:guide orient="horz" pos="1410"/>
        <p:guide pos="2251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554"/>
    </p:cViewPr>
  </p:sorterViewPr>
  <p:notesViewPr>
    <p:cSldViewPr>
      <p:cViewPr varScale="1">
        <p:scale>
          <a:sx n="81" d="100"/>
          <a:sy n="81" d="100"/>
        </p:scale>
        <p:origin x="-1998" y="-90"/>
      </p:cViewPr>
      <p:guideLst>
        <p:guide orient="horz" pos="2929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BCF9DFA-D14F-4BEA-BA80-124A8F2266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9F02B-97BB-49AB-9D78-4E8E9D5C5C1E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66AED-AD68-48A4-B6A9-F6CE6D209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6AED-AD68-48A4-B6A9-F6CE6D209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7010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27011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7012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27013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4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5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6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7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8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19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0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1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2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3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4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5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6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7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8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29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0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1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2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3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4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5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6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37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7038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27039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0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1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2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3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4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5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6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7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8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49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0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1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2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3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7054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27055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6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7057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27058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59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0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1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2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3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4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5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7066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7067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68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69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0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1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2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3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7074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7075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27076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27077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78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27079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9C7DFF-63EB-44F2-88B6-02D67CF100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F5AE88-DE02-4F2E-9EC3-2246077C0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E8215-88B7-4379-BAFD-B277190373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A8A0F98B-0DDF-4A6C-9DF5-5D8B42962B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8BC6C-7DF8-465D-BCD0-ECFD0AE35B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D65727-98E5-43CB-B374-AC6A02CE4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D6829-9C81-4E97-81AC-CD702BD242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0A2B7-7B40-4FCD-BFCC-94484CE3CA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3DCBE-45DB-4B2C-AD1C-7E63BE27E6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FE264-3593-4D3B-B5C4-7E147052A1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7D6E2-6697-4E4E-9811-8CF62E4CC8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8C886-4414-441D-87EE-6C65DE8D6C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598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425987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/>
              <a:ahLst/>
              <a:cxnLst>
                <a:cxn ang="0">
                  <a:pos x="5740" y="1043"/>
                </a:cxn>
                <a:cxn ang="0">
                  <a:pos x="0" y="1043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1043"/>
                </a:cxn>
                <a:cxn ang="0">
                  <a:pos x="5740" y="1043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2598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425989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0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5740" y="42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42"/>
                  </a:cxn>
                  <a:cxn ang="0">
                    <a:pos x="0" y="42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1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2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3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0" y="30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4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5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6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6"/>
                  </a:cxn>
                  <a:cxn ang="0">
                    <a:pos x="5740" y="36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7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8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999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0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1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2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5740" y="12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3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4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5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6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30"/>
                  </a:cxn>
                  <a:cxn ang="0">
                    <a:pos x="5740" y="30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7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8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09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0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5740" y="24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1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2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13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/>
                <a:ahLst/>
                <a:cxnLst>
                  <a:cxn ang="0">
                    <a:pos x="5740" y="0"/>
                  </a:cxn>
                  <a:cxn ang="0">
                    <a:pos x="0" y="0"/>
                  </a:cxn>
                  <a:cxn ang="0">
                    <a:pos x="0" y="18"/>
                  </a:cxn>
                  <a:cxn ang="0">
                    <a:pos x="5740" y="18"/>
                  </a:cxn>
                  <a:cxn ang="0">
                    <a:pos x="5740" y="0"/>
                  </a:cxn>
                  <a:cxn ang="0">
                    <a:pos x="5740" y="0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26014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42601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31" y="1043"/>
                    </a:cxn>
                    <a:cxn ang="0">
                      <a:pos x="155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113" y="1043"/>
                    </a:cxn>
                    <a:cxn ang="0">
                      <a:pos x="131" y="1043"/>
                    </a:cxn>
                    <a:cxn ang="0">
                      <a:pos x="131" y="104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221" y="1043"/>
                    </a:cxn>
                    <a:cxn ang="0">
                      <a:pos x="239" y="1043"/>
                    </a:cxn>
                    <a:cxn ang="0">
                      <a:pos x="36" y="0"/>
                    </a:cxn>
                    <a:cxn ang="0">
                      <a:pos x="0" y="0"/>
                    </a:cxn>
                    <a:cxn ang="0">
                      <a:pos x="203" y="1043"/>
                    </a:cxn>
                    <a:cxn ang="0">
                      <a:pos x="221" y="1043"/>
                    </a:cxn>
                    <a:cxn ang="0">
                      <a:pos x="221" y="104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/>
                  <a:ahLst/>
                  <a:cxnLst>
                    <a:cxn ang="0">
                      <a:pos x="334" y="1043"/>
                    </a:cxn>
                    <a:cxn ang="0">
                      <a:pos x="352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311" y="1043"/>
                    </a:cxn>
                    <a:cxn ang="0">
                      <a:pos x="334" y="1043"/>
                    </a:cxn>
                    <a:cxn ang="0">
                      <a:pos x="334" y="104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1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/>
                  <a:ahLst/>
                  <a:cxnLst>
                    <a:cxn ang="0">
                      <a:pos x="425" y="1043"/>
                    </a:cxn>
                    <a:cxn ang="0">
                      <a:pos x="449" y="1043"/>
                    </a:cxn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407" y="1043"/>
                    </a:cxn>
                    <a:cxn ang="0">
                      <a:pos x="425" y="1043"/>
                    </a:cxn>
                    <a:cxn ang="0">
                      <a:pos x="425" y="104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/>
                  <a:ahLst/>
                  <a:cxnLst>
                    <a:cxn ang="0">
                      <a:pos x="520" y="1043"/>
                    </a:cxn>
                    <a:cxn ang="0">
                      <a:pos x="538" y="1043"/>
                    </a:cxn>
                    <a:cxn ang="0">
                      <a:pos x="41" y="0"/>
                    </a:cxn>
                    <a:cxn ang="0">
                      <a:pos x="0" y="0"/>
                    </a:cxn>
                    <a:cxn ang="0">
                      <a:pos x="496" y="1043"/>
                    </a:cxn>
                    <a:cxn ang="0">
                      <a:pos x="520" y="1043"/>
                    </a:cxn>
                    <a:cxn ang="0">
                      <a:pos x="520" y="104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622" y="1043"/>
                    </a:cxn>
                    <a:cxn ang="0">
                      <a:pos x="640" y="1043"/>
                    </a:cxn>
                    <a:cxn ang="0">
                      <a:pos x="48" y="0"/>
                    </a:cxn>
                    <a:cxn ang="0">
                      <a:pos x="0" y="0"/>
                    </a:cxn>
                    <a:cxn ang="0">
                      <a:pos x="598" y="1043"/>
                    </a:cxn>
                    <a:cxn ang="0">
                      <a:pos x="622" y="1043"/>
                    </a:cxn>
                    <a:cxn ang="0">
                      <a:pos x="622" y="104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/>
                  <a:ahLst/>
                  <a:cxnLst>
                    <a:cxn ang="0">
                      <a:pos x="604" y="935"/>
                    </a:cxn>
                    <a:cxn ang="0">
                      <a:pos x="628" y="935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580" y="935"/>
                    </a:cxn>
                    <a:cxn ang="0">
                      <a:pos x="604" y="935"/>
                    </a:cxn>
                    <a:cxn ang="0">
                      <a:pos x="604" y="935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155" y="0"/>
                    </a:cxn>
                    <a:cxn ang="0">
                      <a:pos x="114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36" y="1043"/>
                    </a:cxn>
                    <a:cxn ang="0">
                      <a:pos x="239" y="0"/>
                    </a:cxn>
                    <a:cxn ang="0">
                      <a:pos x="203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/>
                  <a:ahLst/>
                  <a:cxnLst>
                    <a:cxn ang="0">
                      <a:pos x="24" y="1043"/>
                    </a:cxn>
                    <a:cxn ang="0">
                      <a:pos x="42" y="1043"/>
                    </a:cxn>
                    <a:cxn ang="0">
                      <a:pos x="358" y="0"/>
                    </a:cxn>
                    <a:cxn ang="0">
                      <a:pos x="317" y="0"/>
                    </a:cxn>
                    <a:cxn ang="0">
                      <a:pos x="0" y="1043"/>
                    </a:cxn>
                    <a:cxn ang="0">
                      <a:pos x="24" y="1043"/>
                    </a:cxn>
                    <a:cxn ang="0">
                      <a:pos x="24" y="104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1" y="1043"/>
                    </a:cxn>
                    <a:cxn ang="0">
                      <a:pos x="448" y="0"/>
                    </a:cxn>
                    <a:cxn ang="0">
                      <a:pos x="406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539" y="0"/>
                    </a:cxn>
                    <a:cxn ang="0">
                      <a:pos x="497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/>
                  <a:ahLst/>
                  <a:cxnLst>
                    <a:cxn ang="0">
                      <a:pos x="18" y="1043"/>
                    </a:cxn>
                    <a:cxn ang="0">
                      <a:pos x="42" y="1043"/>
                    </a:cxn>
                    <a:cxn ang="0">
                      <a:pos x="640" y="0"/>
                    </a:cxn>
                    <a:cxn ang="0">
                      <a:pos x="592" y="0"/>
                    </a:cxn>
                    <a:cxn ang="0">
                      <a:pos x="0" y="1043"/>
                    </a:cxn>
                    <a:cxn ang="0">
                      <a:pos x="18" y="1043"/>
                    </a:cxn>
                    <a:cxn ang="0">
                      <a:pos x="18" y="104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2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/>
                  <a:ahLst/>
                  <a:cxnLst>
                    <a:cxn ang="0">
                      <a:pos x="24" y="995"/>
                    </a:cxn>
                    <a:cxn ang="0">
                      <a:pos x="48" y="995"/>
                    </a:cxn>
                    <a:cxn ang="0">
                      <a:pos x="670" y="72"/>
                    </a:cxn>
                    <a:cxn ang="0">
                      <a:pos x="670" y="0"/>
                    </a:cxn>
                    <a:cxn ang="0">
                      <a:pos x="0" y="995"/>
                    </a:cxn>
                    <a:cxn ang="0">
                      <a:pos x="24" y="995"/>
                    </a:cxn>
                    <a:cxn ang="0">
                      <a:pos x="24" y="995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603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42603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/>
                  <a:ahLst/>
                  <a:cxnLst>
                    <a:cxn ang="0">
                      <a:pos x="281" y="426"/>
                    </a:cxn>
                    <a:cxn ang="0">
                      <a:pos x="305" y="426"/>
                    </a:cxn>
                    <a:cxn ang="0">
                      <a:pos x="0" y="0"/>
                    </a:cxn>
                    <a:cxn ang="0">
                      <a:pos x="0" y="66"/>
                    </a:cxn>
                    <a:cxn ang="0">
                      <a:pos x="251" y="426"/>
                    </a:cxn>
                    <a:cxn ang="0">
                      <a:pos x="281" y="426"/>
                    </a:cxn>
                    <a:cxn ang="0">
                      <a:pos x="281" y="426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/>
                  <a:ahLst/>
                  <a:cxnLst>
                    <a:cxn ang="0">
                      <a:pos x="24" y="486"/>
                    </a:cxn>
                    <a:cxn ang="0">
                      <a:pos x="48" y="486"/>
                    </a:cxn>
                    <a:cxn ang="0">
                      <a:pos x="347" y="72"/>
                    </a:cxn>
                    <a:cxn ang="0">
                      <a:pos x="347" y="0"/>
                    </a:cxn>
                    <a:cxn ang="0">
                      <a:pos x="0" y="486"/>
                    </a:cxn>
                    <a:cxn ang="0">
                      <a:pos x="24" y="486"/>
                    </a:cxn>
                    <a:cxn ang="0">
                      <a:pos x="24" y="486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26033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2603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/>
                  <a:ahLst/>
                  <a:cxnLst>
                    <a:cxn ang="0">
                      <a:pos x="376" y="0"/>
                    </a:cxn>
                    <a:cxn ang="0">
                      <a:pos x="358" y="0"/>
                    </a:cxn>
                    <a:cxn ang="0">
                      <a:pos x="0" y="3273"/>
                    </a:cxn>
                    <a:cxn ang="0">
                      <a:pos x="41" y="3273"/>
                    </a:cxn>
                    <a:cxn ang="0">
                      <a:pos x="400" y="0"/>
                    </a:cxn>
                    <a:cxn ang="0">
                      <a:pos x="376" y="0"/>
                    </a:cxn>
                    <a:cxn ang="0">
                      <a:pos x="376" y="0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657" y="0"/>
                    </a:cxn>
                    <a:cxn ang="0">
                      <a:pos x="639" y="0"/>
                    </a:cxn>
                    <a:cxn ang="0">
                      <a:pos x="0" y="3273"/>
                    </a:cxn>
                    <a:cxn ang="0">
                      <a:pos x="42" y="3273"/>
                    </a:cxn>
                    <a:cxn ang="0">
                      <a:pos x="675" y="0"/>
                    </a:cxn>
                    <a:cxn ang="0">
                      <a:pos x="657" y="0"/>
                    </a:cxn>
                    <a:cxn ang="0">
                      <a:pos x="657" y="0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/>
                  <a:ahLst/>
                  <a:cxnLst>
                    <a:cxn ang="0">
                      <a:pos x="1013" y="0"/>
                    </a:cxn>
                    <a:cxn ang="0">
                      <a:pos x="990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031" y="4"/>
                    </a:cxn>
                    <a:cxn ang="0">
                      <a:pos x="1013" y="0"/>
                    </a:cxn>
                    <a:cxn ang="0">
                      <a:pos x="1013" y="0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/>
                  <a:ahLst/>
                  <a:cxnLst>
                    <a:cxn ang="0">
                      <a:pos x="1296" y="0"/>
                    </a:cxn>
                    <a:cxn ang="0">
                      <a:pos x="1278" y="0"/>
                    </a:cxn>
                    <a:cxn ang="0">
                      <a:pos x="0" y="3280"/>
                    </a:cxn>
                    <a:cxn ang="0">
                      <a:pos x="42" y="3280"/>
                    </a:cxn>
                    <a:cxn ang="0">
                      <a:pos x="1319" y="5"/>
                    </a:cxn>
                    <a:cxn ang="0">
                      <a:pos x="1296" y="0"/>
                    </a:cxn>
                    <a:cxn ang="0">
                      <a:pos x="1296" y="0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3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359" y="3273"/>
                    </a:cxn>
                    <a:cxn ang="0">
                      <a:pos x="401" y="3273"/>
                    </a:cxn>
                    <a:cxn ang="0">
                      <a:pos x="42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0" y="0"/>
                    </a:cxn>
                    <a:cxn ang="0">
                      <a:pos x="640" y="3273"/>
                    </a:cxn>
                    <a:cxn ang="0">
                      <a:pos x="675" y="3273"/>
                    </a:cxn>
                    <a:cxn ang="0">
                      <a:pos x="36" y="0"/>
                    </a:cxn>
                    <a:cxn ang="0">
                      <a:pos x="18" y="0"/>
                    </a:cxn>
                    <a:cxn ang="0">
                      <a:pos x="18" y="0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5"/>
                    </a:cxn>
                    <a:cxn ang="0">
                      <a:pos x="994" y="3280"/>
                    </a:cxn>
                    <a:cxn ang="0">
                      <a:pos x="1036" y="3280"/>
                    </a:cxn>
                    <a:cxn ang="0">
                      <a:pos x="41" y="0"/>
                    </a:cxn>
                    <a:cxn ang="0">
                      <a:pos x="23" y="0"/>
                    </a:cxn>
                    <a:cxn ang="0">
                      <a:pos x="23" y="0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604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7"/>
                    </a:cxn>
                    <a:cxn ang="0">
                      <a:pos x="1285" y="3280"/>
                    </a:cxn>
                    <a:cxn ang="0">
                      <a:pos x="1327" y="3280"/>
                    </a:cxn>
                    <a:cxn ang="0">
                      <a:pos x="43" y="0"/>
                    </a:cxn>
                    <a:cxn ang="0">
                      <a:pos x="20" y="0"/>
                    </a:cxn>
                    <a:cxn ang="0">
                      <a:pos x="20" y="0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426043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/>
                <a:ahLst/>
                <a:cxnLst>
                  <a:cxn ang="0">
                    <a:pos x="1236" y="0"/>
                  </a:cxn>
                  <a:cxn ang="0">
                    <a:pos x="1212" y="0"/>
                  </a:cxn>
                  <a:cxn ang="0">
                    <a:pos x="0" y="2542"/>
                  </a:cxn>
                  <a:cxn ang="0">
                    <a:pos x="0" y="2632"/>
                  </a:cxn>
                  <a:cxn ang="0">
                    <a:pos x="1254" y="7"/>
                  </a:cxn>
                  <a:cxn ang="0">
                    <a:pos x="1236" y="0"/>
                  </a:cxn>
                  <a:cxn ang="0">
                    <a:pos x="1236" y="0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4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/>
                <a:ahLst/>
                <a:cxnLst>
                  <a:cxn ang="0">
                    <a:pos x="930" y="0"/>
                  </a:cxn>
                  <a:cxn ang="0">
                    <a:pos x="906" y="0"/>
                  </a:cxn>
                  <a:cxn ang="0">
                    <a:pos x="0" y="1593"/>
                  </a:cxn>
                  <a:cxn ang="0">
                    <a:pos x="0" y="1676"/>
                  </a:cxn>
                  <a:cxn ang="0">
                    <a:pos x="948" y="5"/>
                  </a:cxn>
                  <a:cxn ang="0">
                    <a:pos x="930" y="0"/>
                  </a:cxn>
                  <a:cxn ang="0">
                    <a:pos x="930" y="0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5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/>
                <a:ahLst/>
                <a:cxnLst>
                  <a:cxn ang="0">
                    <a:pos x="606" y="0"/>
                  </a:cxn>
                  <a:cxn ang="0">
                    <a:pos x="582" y="0"/>
                  </a:cxn>
                  <a:cxn ang="0">
                    <a:pos x="0" y="871"/>
                  </a:cxn>
                  <a:cxn ang="0">
                    <a:pos x="0" y="937"/>
                  </a:cxn>
                  <a:cxn ang="0">
                    <a:pos x="629" y="4"/>
                  </a:cxn>
                  <a:cxn ang="0">
                    <a:pos x="606" y="0"/>
                  </a:cxn>
                  <a:cxn ang="0">
                    <a:pos x="606" y="0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6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/>
                <a:ahLst/>
                <a:cxnLst>
                  <a:cxn ang="0">
                    <a:pos x="282" y="0"/>
                  </a:cxn>
                  <a:cxn ang="0">
                    <a:pos x="252" y="0"/>
                  </a:cxn>
                  <a:cxn ang="0">
                    <a:pos x="0" y="361"/>
                  </a:cxn>
                  <a:cxn ang="0">
                    <a:pos x="0" y="427"/>
                  </a:cxn>
                  <a:cxn ang="0">
                    <a:pos x="305" y="5"/>
                  </a:cxn>
                  <a:cxn ang="0">
                    <a:pos x="282" y="0"/>
                  </a:cxn>
                  <a:cxn ang="0">
                    <a:pos x="282" y="0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7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/>
                <a:ahLst/>
                <a:cxnLst>
                  <a:cxn ang="0">
                    <a:pos x="41" y="0"/>
                  </a:cxn>
                  <a:cxn ang="0">
                    <a:pos x="17" y="0"/>
                  </a:cxn>
                  <a:cxn ang="0">
                    <a:pos x="0" y="4"/>
                  </a:cxn>
                  <a:cxn ang="0">
                    <a:pos x="1277" y="2686"/>
                  </a:cxn>
                  <a:cxn ang="0">
                    <a:pos x="1277" y="2596"/>
                  </a:cxn>
                  <a:cxn ang="0">
                    <a:pos x="41" y="0"/>
                  </a:cxn>
                  <a:cxn ang="0">
                    <a:pos x="41" y="0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8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/>
                <a:ahLst/>
                <a:cxnLst>
                  <a:cxn ang="0">
                    <a:pos x="16" y="0"/>
                  </a:cxn>
                  <a:cxn ang="0">
                    <a:pos x="0" y="7"/>
                  </a:cxn>
                  <a:cxn ang="0">
                    <a:pos x="988" y="1730"/>
                  </a:cxn>
                  <a:cxn ang="0">
                    <a:pos x="988" y="1653"/>
                  </a:cxn>
                  <a:cxn ang="0">
                    <a:pos x="40" y="0"/>
                  </a:cxn>
                  <a:cxn ang="0">
                    <a:pos x="16" y="0"/>
                  </a:cxn>
                  <a:cxn ang="0">
                    <a:pos x="16" y="0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49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4"/>
                  </a:cxn>
                  <a:cxn ang="0">
                    <a:pos x="670" y="997"/>
                  </a:cxn>
                  <a:cxn ang="0">
                    <a:pos x="670" y="92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6050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0" y="7"/>
                  </a:cxn>
                  <a:cxn ang="0">
                    <a:pos x="346" y="487"/>
                  </a:cxn>
                  <a:cxn ang="0">
                    <a:pos x="346" y="415"/>
                  </a:cxn>
                  <a:cxn ang="0">
                    <a:pos x="46" y="0"/>
                  </a:cxn>
                  <a:cxn ang="0">
                    <a:pos x="22" y="0"/>
                  </a:cxn>
                  <a:cxn ang="0">
                    <a:pos x="22" y="0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6051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2605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2605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2605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D25050C-4E7F-42A6-A9D2-D8F6F6DC9A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26055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33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9.png"/><Relationship Id="rId5" Type="http://schemas.openxmlformats.org/officeDocument/2006/relationships/image" Target="../media/image39.png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308100" y="2392363"/>
            <a:ext cx="6835775" cy="12985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sz="4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.4 </a:t>
            </a:r>
            <a:r>
              <a:rPr lang="en-US" sz="4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Parallel Lines and Proportional Parts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Triangle Midsegment Theorem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98613"/>
            <a:ext cx="9144000" cy="1600200"/>
          </a:xfrm>
        </p:spPr>
        <p:txBody>
          <a:bodyPr/>
          <a:lstStyle/>
          <a:p>
            <a:r>
              <a:rPr lang="en-US" sz="2800"/>
              <a:t>A midsegment is a segment whose endpoints are the midpoints of two sides of a </a:t>
            </a:r>
            <a:r>
              <a:rPr lang="el-GR">
                <a:cs typeface="Arial" charset="0"/>
              </a:rPr>
              <a:t>Δ</a:t>
            </a:r>
            <a:r>
              <a:rPr lang="en-US">
                <a:cs typeface="Arial" charset="0"/>
              </a:rPr>
              <a:t>.</a:t>
            </a:r>
            <a:br>
              <a:rPr lang="en-US">
                <a:cs typeface="Arial" charset="0"/>
              </a:rPr>
            </a:br>
            <a:endParaRPr lang="en-US" sz="2800"/>
          </a:p>
        </p:txBody>
      </p:sp>
      <p:pic>
        <p:nvPicPr>
          <p:cNvPr id="432139" name="Picture 11" descr="image1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4075113" y="3889375"/>
            <a:ext cx="5068887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2140" name="Text Box 12"/>
          <p:cNvSpPr txBox="1">
            <a:spLocks noChangeArrowheads="1"/>
          </p:cNvSpPr>
          <p:nvPr/>
        </p:nvSpPr>
        <p:spPr bwMode="auto">
          <a:xfrm>
            <a:off x="0" y="2660650"/>
            <a:ext cx="8913813" cy="207749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6875" indent="-396875"/>
            <a:endParaRPr lang="en-US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96875" indent="-396875">
              <a:buFont typeface="Wingdings" pitchFamily="2" charset="2"/>
              <a:buChar char="§"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midsegment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a triangle is parallel to one side of the triangle, and its length is ½ the length of the </a:t>
            </a: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side its parallel to.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96875" indent="-396875">
              <a:spcBef>
                <a:spcPct val="50000"/>
              </a:spcBef>
            </a:pPr>
            <a:endParaRPr lang="en-US" dirty="0"/>
          </a:p>
        </p:txBody>
      </p:sp>
      <p:sp>
        <p:nvSpPr>
          <p:cNvPr id="432141" name="Text Box 13"/>
          <p:cNvSpPr txBox="1">
            <a:spLocks noChangeArrowheads="1"/>
          </p:cNvSpPr>
          <p:nvPr/>
        </p:nvSpPr>
        <p:spPr bwMode="auto">
          <a:xfrm>
            <a:off x="769938" y="4735513"/>
            <a:ext cx="3687762" cy="155257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If D and E are midpoints of AB and AC respectively and DE || BC then DE = ½ BC.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2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2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2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3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3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2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3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1645" name="Group 45"/>
          <p:cNvGrpSpPr>
            <a:grpSpLocks/>
          </p:cNvGrpSpPr>
          <p:nvPr/>
        </p:nvGrpSpPr>
        <p:grpSpPr bwMode="auto">
          <a:xfrm>
            <a:off x="619125" y="1211263"/>
            <a:ext cx="8255000" cy="787400"/>
            <a:chOff x="390" y="763"/>
            <a:chExt cx="5200" cy="496"/>
          </a:xfrm>
        </p:grpSpPr>
        <p:sp>
          <p:nvSpPr>
            <p:cNvPr id="281628" name="Text Box 28"/>
            <p:cNvSpPr txBox="1">
              <a:spLocks noChangeArrowheads="1"/>
            </p:cNvSpPr>
            <p:nvPr/>
          </p:nvSpPr>
          <p:spPr bwMode="auto">
            <a:xfrm>
              <a:off x="390" y="763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Triangle </a:t>
              </a:r>
              <a:r>
                <a:rPr lang="en-US" sz="2400" i="1">
                  <a:solidFill>
                    <a:srgbClr val="FFEB55"/>
                  </a:solidFill>
                </a:rPr>
                <a:t>ABC</a:t>
              </a:r>
              <a:r>
                <a:rPr lang="en-US" sz="2400" b="1">
                  <a:solidFill>
                    <a:srgbClr val="FFEB55"/>
                  </a:solidFill>
                </a:rPr>
                <a:t> has vertices </a:t>
              </a:r>
              <a:r>
                <a:rPr lang="en-US" sz="2400" i="1">
                  <a:solidFill>
                    <a:srgbClr val="FFEB55"/>
                  </a:solidFill>
                </a:rPr>
                <a:t>A</a:t>
              </a:r>
              <a:r>
                <a:rPr lang="en-US" sz="2400">
                  <a:solidFill>
                    <a:srgbClr val="FFEB55"/>
                  </a:solidFill>
                </a:rPr>
                <a:t>(–2, 2), </a:t>
              </a:r>
              <a:r>
                <a:rPr lang="en-US" sz="2400" i="1">
                  <a:solidFill>
                    <a:srgbClr val="FFEB55"/>
                  </a:solidFill>
                </a:rPr>
                <a:t>B</a:t>
              </a:r>
              <a:r>
                <a:rPr lang="en-US" sz="2400">
                  <a:solidFill>
                    <a:srgbClr val="FFEB55"/>
                  </a:solidFill>
                </a:rPr>
                <a:t>(2, 4,)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C</a:t>
              </a:r>
              <a:r>
                <a:rPr lang="en-US" sz="2400">
                  <a:solidFill>
                    <a:srgbClr val="FFEB55"/>
                  </a:solidFill>
                </a:rPr>
                <a:t>(4, –4).</a:t>
              </a:r>
              <a:r>
                <a:rPr lang="en-US" sz="2400" b="1">
                  <a:solidFill>
                    <a:srgbClr val="FFEB55"/>
                  </a:solidFill>
                </a:rPr>
                <a:t>               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      is a midsegment of             Find the coordinates of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i="1">
                  <a:solidFill>
                    <a:srgbClr val="FFEB55"/>
                  </a:solidFill>
                </a:rPr>
                <a:t>D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E</a:t>
              </a:r>
              <a:r>
                <a:rPr lang="en-US" sz="2400" b="1">
                  <a:solidFill>
                    <a:srgbClr val="FFEB55"/>
                  </a:solidFill>
                </a:rPr>
                <a:t>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81632" name="Picture 32" descr="Ch06-1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565" y="1100"/>
              <a:ext cx="558" cy="159"/>
            </a:xfrm>
            <a:prstGeom prst="rect">
              <a:avLst/>
            </a:prstGeom>
            <a:noFill/>
          </p:spPr>
        </p:pic>
        <p:pic>
          <p:nvPicPr>
            <p:cNvPr id="281634" name="Picture 34" descr="Ch06-14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49" y="1060"/>
              <a:ext cx="279" cy="198"/>
            </a:xfrm>
            <a:prstGeom prst="rect">
              <a:avLst/>
            </a:prstGeom>
            <a:noFill/>
          </p:spPr>
        </p:pic>
      </p:grpSp>
      <p:grpSp>
        <p:nvGrpSpPr>
          <p:cNvPr id="281658" name="Group 58"/>
          <p:cNvGrpSpPr>
            <a:grpSpLocks/>
          </p:cNvGrpSpPr>
          <p:nvPr/>
        </p:nvGrpSpPr>
        <p:grpSpPr bwMode="auto">
          <a:xfrm>
            <a:off x="2701925" y="2276475"/>
            <a:ext cx="3829050" cy="3659188"/>
            <a:chOff x="1702" y="1434"/>
            <a:chExt cx="2412" cy="2305"/>
          </a:xfrm>
        </p:grpSpPr>
        <p:pic>
          <p:nvPicPr>
            <p:cNvPr id="281647" name="Picture 47" descr="TWE06-04-0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black">
            <a:xfrm>
              <a:off x="1761" y="1434"/>
              <a:ext cx="2251" cy="2305"/>
            </a:xfrm>
            <a:prstGeom prst="rect">
              <a:avLst/>
            </a:prstGeom>
            <a:noFill/>
          </p:spPr>
        </p:pic>
        <p:sp>
          <p:nvSpPr>
            <p:cNvPr id="281652" name="Text Box 52"/>
            <p:cNvSpPr txBox="1">
              <a:spLocks noChangeArrowheads="1"/>
            </p:cNvSpPr>
            <p:nvPr/>
          </p:nvSpPr>
          <p:spPr bwMode="black">
            <a:xfrm>
              <a:off x="1702" y="1991"/>
              <a:ext cx="500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(-2, 2)</a:t>
              </a:r>
            </a:p>
          </p:txBody>
        </p:sp>
        <p:sp>
          <p:nvSpPr>
            <p:cNvPr id="281654" name="Text Box 54"/>
            <p:cNvSpPr txBox="1">
              <a:spLocks noChangeArrowheads="1"/>
            </p:cNvSpPr>
            <p:nvPr/>
          </p:nvSpPr>
          <p:spPr bwMode="black">
            <a:xfrm>
              <a:off x="3122" y="1652"/>
              <a:ext cx="45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(2, 4)</a:t>
              </a:r>
            </a:p>
          </p:txBody>
        </p:sp>
        <p:sp>
          <p:nvSpPr>
            <p:cNvPr id="281655" name="Text Box 55"/>
            <p:cNvSpPr txBox="1">
              <a:spLocks noChangeArrowheads="1"/>
            </p:cNvSpPr>
            <p:nvPr/>
          </p:nvSpPr>
          <p:spPr bwMode="black">
            <a:xfrm>
              <a:off x="3582" y="3321"/>
              <a:ext cx="53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(4, –4)</a:t>
              </a:r>
            </a:p>
          </p:txBody>
        </p:sp>
      </p:grpSp>
      <p:sp>
        <p:nvSpPr>
          <p:cNvPr id="281661" name="Rectangle 61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7330" name="Group 18"/>
          <p:cNvGrpSpPr>
            <a:grpSpLocks/>
          </p:cNvGrpSpPr>
          <p:nvPr/>
        </p:nvGrpSpPr>
        <p:grpSpPr bwMode="auto">
          <a:xfrm>
            <a:off x="619125" y="1277938"/>
            <a:ext cx="8255000" cy="709612"/>
            <a:chOff x="390" y="805"/>
            <a:chExt cx="5200" cy="447"/>
          </a:xfrm>
        </p:grpSpPr>
        <p:sp>
          <p:nvSpPr>
            <p:cNvPr id="397328" name="Text Box 16"/>
            <p:cNvSpPr txBox="1">
              <a:spLocks noChangeArrowheads="1"/>
            </p:cNvSpPr>
            <p:nvPr/>
          </p:nvSpPr>
          <p:spPr bwMode="auto">
            <a:xfrm>
              <a:off x="390" y="80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Use the Midpoint Formula to find the midpoints of </a:t>
              </a:r>
            </a:p>
          </p:txBody>
        </p:sp>
        <p:pic>
          <p:nvPicPr>
            <p:cNvPr id="397329" name="Picture 17" descr="Ch06-14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462" y="1050"/>
              <a:ext cx="1013" cy="202"/>
            </a:xfrm>
            <a:prstGeom prst="rect">
              <a:avLst/>
            </a:prstGeom>
            <a:noFill/>
          </p:spPr>
        </p:pic>
      </p:grpSp>
      <p:sp>
        <p:nvSpPr>
          <p:cNvPr id="397335" name="Rectangle 23"/>
          <p:cNvSpPr>
            <a:spLocks noChangeArrowheads="1"/>
          </p:cNvSpPr>
          <p:nvPr/>
        </p:nvSpPr>
        <p:spPr bwMode="auto">
          <a:xfrm>
            <a:off x="619125" y="4918075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</a:t>
            </a:r>
            <a:r>
              <a:rPr lang="en-US" sz="2400" i="1"/>
              <a:t>D</a:t>
            </a:r>
            <a:r>
              <a:rPr lang="en-US" sz="2400"/>
              <a:t>(0, 3), </a:t>
            </a:r>
            <a:r>
              <a:rPr lang="en-US" sz="2400" i="1"/>
              <a:t>E</a:t>
            </a:r>
            <a:r>
              <a:rPr lang="en-US" sz="2400"/>
              <a:t>(1, –1)</a:t>
            </a:r>
          </a:p>
        </p:txBody>
      </p:sp>
      <p:grpSp>
        <p:nvGrpSpPr>
          <p:cNvPr id="397344" name="Group 32"/>
          <p:cNvGrpSpPr>
            <a:grpSpLocks/>
          </p:cNvGrpSpPr>
          <p:nvPr/>
        </p:nvGrpSpPr>
        <p:grpSpPr bwMode="auto">
          <a:xfrm>
            <a:off x="722313" y="2311400"/>
            <a:ext cx="3543300" cy="781050"/>
            <a:chOff x="455" y="1456"/>
            <a:chExt cx="2232" cy="492"/>
          </a:xfrm>
        </p:grpSpPr>
        <p:pic>
          <p:nvPicPr>
            <p:cNvPr id="397332" name="Picture 20" descr="Ch06-148"/>
            <p:cNvPicPr>
              <a:picLocks noChangeAspect="1" noChangeArrowheads="1"/>
            </p:cNvPicPr>
            <p:nvPr/>
          </p:nvPicPr>
          <p:blipFill>
            <a:blip r:embed="rId4" cstate="print"/>
            <a:srcRect r="60593"/>
            <a:stretch>
              <a:fillRect/>
            </a:stretch>
          </p:blipFill>
          <p:spPr bwMode="invGray">
            <a:xfrm>
              <a:off x="455" y="1456"/>
              <a:ext cx="852" cy="492"/>
            </a:xfrm>
            <a:prstGeom prst="rect">
              <a:avLst/>
            </a:prstGeom>
            <a:noFill/>
          </p:spPr>
        </p:pic>
        <p:pic>
          <p:nvPicPr>
            <p:cNvPr id="397338" name="Picture 26" descr="Ch06-148"/>
            <p:cNvPicPr>
              <a:picLocks noChangeAspect="1" noChangeArrowheads="1"/>
            </p:cNvPicPr>
            <p:nvPr/>
          </p:nvPicPr>
          <p:blipFill>
            <a:blip r:embed="rId4" cstate="print"/>
            <a:srcRect l="91026"/>
            <a:stretch>
              <a:fillRect/>
            </a:stretch>
          </p:blipFill>
          <p:spPr bwMode="invGray">
            <a:xfrm>
              <a:off x="2493" y="1456"/>
              <a:ext cx="194" cy="492"/>
            </a:xfrm>
            <a:prstGeom prst="rect">
              <a:avLst/>
            </a:prstGeom>
            <a:noFill/>
          </p:spPr>
        </p:pic>
        <p:pic>
          <p:nvPicPr>
            <p:cNvPr id="397339" name="Picture 27" descr="Ch06-148"/>
            <p:cNvPicPr>
              <a:picLocks noChangeAspect="1" noChangeArrowheads="1"/>
            </p:cNvPicPr>
            <p:nvPr/>
          </p:nvPicPr>
          <p:blipFill>
            <a:blip r:embed="rId4" cstate="print"/>
            <a:srcRect l="39407" r="8926"/>
            <a:stretch>
              <a:fillRect/>
            </a:stretch>
          </p:blipFill>
          <p:spPr bwMode="invGray">
            <a:xfrm>
              <a:off x="1352" y="1456"/>
              <a:ext cx="1117" cy="492"/>
            </a:xfrm>
            <a:prstGeom prst="rect">
              <a:avLst/>
            </a:prstGeom>
            <a:noFill/>
          </p:spPr>
        </p:pic>
      </p:grpSp>
      <p:grpSp>
        <p:nvGrpSpPr>
          <p:cNvPr id="397343" name="Group 31"/>
          <p:cNvGrpSpPr>
            <a:grpSpLocks/>
          </p:cNvGrpSpPr>
          <p:nvPr/>
        </p:nvGrpSpPr>
        <p:grpSpPr bwMode="auto">
          <a:xfrm>
            <a:off x="722313" y="3475038"/>
            <a:ext cx="4041775" cy="876300"/>
            <a:chOff x="455" y="2189"/>
            <a:chExt cx="2546" cy="552"/>
          </a:xfrm>
        </p:grpSpPr>
        <p:pic>
          <p:nvPicPr>
            <p:cNvPr id="397333" name="Picture 21" descr="Ch06-149"/>
            <p:cNvPicPr>
              <a:picLocks noChangeAspect="1" noChangeArrowheads="1"/>
            </p:cNvPicPr>
            <p:nvPr/>
          </p:nvPicPr>
          <p:blipFill>
            <a:blip r:embed="rId5" cstate="print"/>
            <a:srcRect r="65352"/>
            <a:stretch>
              <a:fillRect/>
            </a:stretch>
          </p:blipFill>
          <p:spPr bwMode="invGray">
            <a:xfrm>
              <a:off x="455" y="2189"/>
              <a:ext cx="852" cy="552"/>
            </a:xfrm>
            <a:prstGeom prst="rect">
              <a:avLst/>
            </a:prstGeom>
            <a:noFill/>
          </p:spPr>
        </p:pic>
        <p:pic>
          <p:nvPicPr>
            <p:cNvPr id="397340" name="Picture 28" descr="Ch06-149"/>
            <p:cNvPicPr>
              <a:picLocks noChangeAspect="1" noChangeArrowheads="1"/>
            </p:cNvPicPr>
            <p:nvPr/>
          </p:nvPicPr>
          <p:blipFill>
            <a:blip r:embed="rId5" cstate="print"/>
            <a:srcRect l="34648" r="11224"/>
            <a:stretch>
              <a:fillRect/>
            </a:stretch>
          </p:blipFill>
          <p:spPr bwMode="invGray">
            <a:xfrm>
              <a:off x="1346" y="2189"/>
              <a:ext cx="1331" cy="552"/>
            </a:xfrm>
            <a:prstGeom prst="rect">
              <a:avLst/>
            </a:prstGeom>
            <a:noFill/>
          </p:spPr>
        </p:pic>
        <p:pic>
          <p:nvPicPr>
            <p:cNvPr id="397341" name="Picture 29" descr="Ch06-149"/>
            <p:cNvPicPr>
              <a:picLocks noChangeAspect="1" noChangeArrowheads="1"/>
            </p:cNvPicPr>
            <p:nvPr/>
          </p:nvPicPr>
          <p:blipFill>
            <a:blip r:embed="rId5" cstate="print"/>
            <a:srcRect l="89752"/>
            <a:stretch>
              <a:fillRect/>
            </a:stretch>
          </p:blipFill>
          <p:spPr bwMode="invGray">
            <a:xfrm>
              <a:off x="2749" y="2189"/>
              <a:ext cx="252" cy="552"/>
            </a:xfrm>
            <a:prstGeom prst="rect">
              <a:avLst/>
            </a:prstGeom>
            <a:noFill/>
          </p:spPr>
        </p:pic>
      </p:grpSp>
      <p:sp>
        <p:nvSpPr>
          <p:cNvPr id="397346" name="Rectangle 34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3a: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7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7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7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7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733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68675" name="Group 35"/>
          <p:cNvGrpSpPr>
            <a:grpSpLocks/>
          </p:cNvGrpSpPr>
          <p:nvPr/>
        </p:nvGrpSpPr>
        <p:grpSpPr bwMode="auto">
          <a:xfrm>
            <a:off x="619125" y="1182688"/>
            <a:ext cx="8255000" cy="1019175"/>
            <a:chOff x="390" y="745"/>
            <a:chExt cx="5200" cy="642"/>
          </a:xfrm>
        </p:grpSpPr>
        <p:sp>
          <p:nvSpPr>
            <p:cNvPr id="368663" name="Text Box 23"/>
            <p:cNvSpPr txBox="1">
              <a:spLocks noChangeArrowheads="1"/>
            </p:cNvSpPr>
            <p:nvPr/>
          </p:nvSpPr>
          <p:spPr bwMode="auto">
            <a:xfrm>
              <a:off x="390" y="74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Triangle </a:t>
              </a:r>
              <a:r>
                <a:rPr lang="en-US" sz="2400" i="1">
                  <a:solidFill>
                    <a:srgbClr val="FFEB55"/>
                  </a:solidFill>
                </a:rPr>
                <a:t>ABC</a:t>
              </a:r>
              <a:r>
                <a:rPr lang="en-US" sz="2400" b="1">
                  <a:solidFill>
                    <a:srgbClr val="FFEB55"/>
                  </a:solidFill>
                </a:rPr>
                <a:t> has vertices </a:t>
              </a:r>
              <a:r>
                <a:rPr lang="en-US" sz="2400" i="1">
                  <a:solidFill>
                    <a:srgbClr val="FFEB55"/>
                  </a:solidFill>
                </a:rPr>
                <a:t>A</a:t>
              </a:r>
              <a:r>
                <a:rPr lang="en-US" sz="2400">
                  <a:solidFill>
                    <a:srgbClr val="FFEB55"/>
                  </a:solidFill>
                </a:rPr>
                <a:t>(–2, 2), </a:t>
              </a:r>
              <a:r>
                <a:rPr lang="en-US" sz="2400" i="1">
                  <a:solidFill>
                    <a:srgbClr val="FFEB55"/>
                  </a:solidFill>
                </a:rPr>
                <a:t>B</a:t>
              </a:r>
              <a:r>
                <a:rPr lang="en-US" sz="2400">
                  <a:solidFill>
                    <a:srgbClr val="FFEB55"/>
                  </a:solidFill>
                </a:rPr>
                <a:t>(2, 4)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C</a:t>
              </a:r>
              <a:r>
                <a:rPr lang="en-US" sz="2400">
                  <a:solidFill>
                    <a:srgbClr val="FFEB55"/>
                  </a:solidFill>
                </a:rPr>
                <a:t>(4, –4).</a:t>
              </a:r>
              <a:r>
                <a:rPr lang="en-US" sz="2400" b="1">
                  <a:solidFill>
                    <a:srgbClr val="FFEB55"/>
                  </a:solidFill>
                </a:rPr>
                <a:t>                                           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      is a midsegment of             Verify that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368664" name="Picture 24" descr="Ch06-1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565" y="1124"/>
              <a:ext cx="558" cy="159"/>
            </a:xfrm>
            <a:prstGeom prst="rect">
              <a:avLst/>
            </a:prstGeom>
            <a:noFill/>
          </p:spPr>
        </p:pic>
        <p:pic>
          <p:nvPicPr>
            <p:cNvPr id="368665" name="Picture 25" descr="Ch06-14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49" y="1078"/>
              <a:ext cx="279" cy="198"/>
            </a:xfrm>
            <a:prstGeom prst="rect">
              <a:avLst/>
            </a:prstGeom>
            <a:noFill/>
          </p:spPr>
        </p:pic>
        <p:pic>
          <p:nvPicPr>
            <p:cNvPr id="368669" name="Picture 29" descr="Ch06-15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4192" y="1071"/>
              <a:ext cx="662" cy="316"/>
            </a:xfrm>
            <a:prstGeom prst="rect">
              <a:avLst/>
            </a:prstGeom>
            <a:noFill/>
          </p:spPr>
        </p:pic>
      </p:grpSp>
      <p:grpSp>
        <p:nvGrpSpPr>
          <p:cNvPr id="368683" name="Group 43"/>
          <p:cNvGrpSpPr>
            <a:grpSpLocks/>
          </p:cNvGrpSpPr>
          <p:nvPr/>
        </p:nvGrpSpPr>
        <p:grpSpPr bwMode="auto">
          <a:xfrm>
            <a:off x="2701925" y="2276475"/>
            <a:ext cx="3805238" cy="3659188"/>
            <a:chOff x="1702" y="1434"/>
            <a:chExt cx="2397" cy="2305"/>
          </a:xfrm>
        </p:grpSpPr>
        <p:pic>
          <p:nvPicPr>
            <p:cNvPr id="368679" name="Picture 39" descr="TWE06-04-0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black">
            <a:xfrm>
              <a:off x="1761" y="1434"/>
              <a:ext cx="2251" cy="2305"/>
            </a:xfrm>
            <a:prstGeom prst="rect">
              <a:avLst/>
            </a:prstGeom>
            <a:noFill/>
          </p:spPr>
        </p:pic>
        <p:sp>
          <p:nvSpPr>
            <p:cNvPr id="368680" name="Text Box 40"/>
            <p:cNvSpPr txBox="1">
              <a:spLocks noChangeArrowheads="1"/>
            </p:cNvSpPr>
            <p:nvPr/>
          </p:nvSpPr>
          <p:spPr bwMode="black">
            <a:xfrm>
              <a:off x="1702" y="1991"/>
              <a:ext cx="500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(-2, 2)</a:t>
              </a:r>
            </a:p>
          </p:txBody>
        </p:sp>
        <p:sp>
          <p:nvSpPr>
            <p:cNvPr id="368681" name="Text Box 41"/>
            <p:cNvSpPr txBox="1">
              <a:spLocks noChangeArrowheads="1"/>
            </p:cNvSpPr>
            <p:nvPr/>
          </p:nvSpPr>
          <p:spPr bwMode="black">
            <a:xfrm>
              <a:off x="3122" y="1652"/>
              <a:ext cx="45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(2, 4)</a:t>
              </a:r>
            </a:p>
          </p:txBody>
        </p:sp>
        <p:sp>
          <p:nvSpPr>
            <p:cNvPr id="368682" name="Text Box 42"/>
            <p:cNvSpPr txBox="1">
              <a:spLocks noChangeArrowheads="1"/>
            </p:cNvSpPr>
            <p:nvPr/>
          </p:nvSpPr>
          <p:spPr bwMode="black">
            <a:xfrm>
              <a:off x="3567" y="3297"/>
              <a:ext cx="53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(4, –4)</a:t>
              </a:r>
            </a:p>
          </p:txBody>
        </p:sp>
      </p:grpSp>
      <p:sp>
        <p:nvSpPr>
          <p:cNvPr id="368686" name="Rectangle 46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8356" name="Group 20"/>
          <p:cNvGrpSpPr>
            <a:grpSpLocks/>
          </p:cNvGrpSpPr>
          <p:nvPr/>
        </p:nvGrpSpPr>
        <p:grpSpPr bwMode="auto">
          <a:xfrm>
            <a:off x="644525" y="3082925"/>
            <a:ext cx="8255000" cy="695325"/>
            <a:chOff x="406" y="1833"/>
            <a:chExt cx="5200" cy="438"/>
          </a:xfrm>
        </p:grpSpPr>
        <p:sp>
          <p:nvSpPr>
            <p:cNvPr id="398350" name="Text Box 14"/>
            <p:cNvSpPr txBox="1">
              <a:spLocks noChangeArrowheads="1"/>
            </p:cNvSpPr>
            <p:nvPr/>
          </p:nvSpPr>
          <p:spPr bwMode="auto">
            <a:xfrm>
              <a:off x="406" y="1910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slope of</a:t>
              </a:r>
              <a:endParaRPr lang="en-US" sz="2400" i="1"/>
            </a:p>
          </p:txBody>
        </p:sp>
        <p:pic>
          <p:nvPicPr>
            <p:cNvPr id="398351" name="Picture 15" descr="Ch06-15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211" y="1833"/>
              <a:ext cx="1589" cy="438"/>
            </a:xfrm>
            <a:prstGeom prst="rect">
              <a:avLst/>
            </a:prstGeom>
            <a:noFill/>
          </p:spPr>
        </p:pic>
      </p:grpSp>
      <p:grpSp>
        <p:nvGrpSpPr>
          <p:cNvPr id="398354" name="Group 18"/>
          <p:cNvGrpSpPr>
            <a:grpSpLocks/>
          </p:cNvGrpSpPr>
          <p:nvPr/>
        </p:nvGrpSpPr>
        <p:grpSpPr bwMode="auto">
          <a:xfrm>
            <a:off x="619125" y="1263650"/>
            <a:ext cx="8255000" cy="504825"/>
            <a:chOff x="390" y="796"/>
            <a:chExt cx="5200" cy="318"/>
          </a:xfrm>
        </p:grpSpPr>
        <p:sp>
          <p:nvSpPr>
            <p:cNvPr id="398348" name="Text Box 12"/>
            <p:cNvSpPr txBox="1">
              <a:spLocks noChangeArrowheads="1"/>
            </p:cNvSpPr>
            <p:nvPr/>
          </p:nvSpPr>
          <p:spPr bwMode="auto">
            <a:xfrm>
              <a:off x="390" y="80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If the slopes of </a:t>
              </a:r>
              <a:endParaRPr lang="en-US" sz="2400" i="1"/>
            </a:p>
          </p:txBody>
        </p:sp>
        <p:pic>
          <p:nvPicPr>
            <p:cNvPr id="398352" name="Picture 16" descr="Ch06-15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767" y="796"/>
              <a:ext cx="2657" cy="318"/>
            </a:xfrm>
            <a:prstGeom prst="rect">
              <a:avLst/>
            </a:prstGeom>
            <a:noFill/>
          </p:spPr>
        </p:pic>
      </p:grpSp>
      <p:grpSp>
        <p:nvGrpSpPr>
          <p:cNvPr id="398355" name="Group 19"/>
          <p:cNvGrpSpPr>
            <a:grpSpLocks/>
          </p:cNvGrpSpPr>
          <p:nvPr/>
        </p:nvGrpSpPr>
        <p:grpSpPr bwMode="auto">
          <a:xfrm>
            <a:off x="644525" y="1989138"/>
            <a:ext cx="8255000" cy="690562"/>
            <a:chOff x="406" y="1253"/>
            <a:chExt cx="5200" cy="435"/>
          </a:xfrm>
        </p:grpSpPr>
        <p:sp>
          <p:nvSpPr>
            <p:cNvPr id="398349" name="Text Box 13"/>
            <p:cNvSpPr txBox="1">
              <a:spLocks noChangeArrowheads="1"/>
            </p:cNvSpPr>
            <p:nvPr/>
          </p:nvSpPr>
          <p:spPr bwMode="auto">
            <a:xfrm>
              <a:off x="406" y="1330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slope of</a:t>
              </a:r>
              <a:endParaRPr lang="en-US" sz="2400" i="1"/>
            </a:p>
          </p:txBody>
        </p:sp>
        <p:pic>
          <p:nvPicPr>
            <p:cNvPr id="398353" name="Picture 17" descr="Ch06-153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1211" y="1253"/>
              <a:ext cx="1619" cy="435"/>
            </a:xfrm>
            <a:prstGeom prst="rect">
              <a:avLst/>
            </a:prstGeom>
            <a:noFill/>
          </p:spPr>
        </p:pic>
      </p:grpSp>
      <p:grpSp>
        <p:nvGrpSpPr>
          <p:cNvPr id="398364" name="Group 28"/>
          <p:cNvGrpSpPr>
            <a:grpSpLocks/>
          </p:cNvGrpSpPr>
          <p:nvPr/>
        </p:nvGrpSpPr>
        <p:grpSpPr bwMode="auto">
          <a:xfrm>
            <a:off x="619125" y="4324350"/>
            <a:ext cx="8101013" cy="985838"/>
            <a:chOff x="390" y="2724"/>
            <a:chExt cx="5103" cy="621"/>
          </a:xfrm>
        </p:grpSpPr>
        <p:sp>
          <p:nvSpPr>
            <p:cNvPr id="398359" name="Rectangle 23"/>
            <p:cNvSpPr>
              <a:spLocks noChangeArrowheads="1"/>
            </p:cNvSpPr>
            <p:nvPr/>
          </p:nvSpPr>
          <p:spPr bwMode="auto">
            <a:xfrm>
              <a:off x="390" y="2735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Because the slopes of</a:t>
              </a:r>
            </a:p>
          </p:txBody>
        </p:sp>
        <p:pic>
          <p:nvPicPr>
            <p:cNvPr id="398361" name="Picture 25" descr="Ch06-155"/>
            <p:cNvPicPr>
              <a:picLocks noChangeAspect="1" noChangeArrowheads="1"/>
            </p:cNvPicPr>
            <p:nvPr/>
          </p:nvPicPr>
          <p:blipFill>
            <a:blip r:embed="rId6" cstate="print"/>
            <a:srcRect l="73091" b="-7571"/>
            <a:stretch>
              <a:fillRect/>
            </a:stretch>
          </p:blipFill>
          <p:spPr bwMode="invGray">
            <a:xfrm>
              <a:off x="1277" y="3004"/>
              <a:ext cx="705" cy="341"/>
            </a:xfrm>
            <a:prstGeom prst="rect">
              <a:avLst/>
            </a:prstGeom>
            <a:noFill/>
          </p:spPr>
        </p:pic>
        <p:pic>
          <p:nvPicPr>
            <p:cNvPr id="398363" name="Picture 27" descr="Ch06-155"/>
            <p:cNvPicPr>
              <a:picLocks noChangeAspect="1" noChangeArrowheads="1"/>
            </p:cNvPicPr>
            <p:nvPr/>
          </p:nvPicPr>
          <p:blipFill>
            <a:blip r:embed="rId7" cstate="print"/>
            <a:srcRect r="26454" b="2840"/>
            <a:stretch>
              <a:fillRect/>
            </a:stretch>
          </p:blipFill>
          <p:spPr bwMode="invGray">
            <a:xfrm>
              <a:off x="3267" y="2724"/>
              <a:ext cx="1935" cy="308"/>
            </a:xfrm>
            <a:prstGeom prst="rect">
              <a:avLst/>
            </a:prstGeom>
            <a:noFill/>
          </p:spPr>
        </p:pic>
      </p:grpSp>
      <p:sp>
        <p:nvSpPr>
          <p:cNvPr id="398366" name="Rectangle 30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3b: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8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8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8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69690" name="Group 26"/>
          <p:cNvGrpSpPr>
            <a:grpSpLocks/>
          </p:cNvGrpSpPr>
          <p:nvPr/>
        </p:nvGrpSpPr>
        <p:grpSpPr bwMode="auto">
          <a:xfrm>
            <a:off x="619125" y="1154113"/>
            <a:ext cx="8255000" cy="1160462"/>
            <a:chOff x="390" y="727"/>
            <a:chExt cx="5200" cy="731"/>
          </a:xfrm>
        </p:grpSpPr>
        <p:sp>
          <p:nvSpPr>
            <p:cNvPr id="369682" name="Text Box 18"/>
            <p:cNvSpPr txBox="1">
              <a:spLocks noChangeArrowheads="1"/>
            </p:cNvSpPr>
            <p:nvPr/>
          </p:nvSpPr>
          <p:spPr bwMode="auto">
            <a:xfrm>
              <a:off x="390" y="727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3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Triangle </a:t>
              </a:r>
              <a:r>
                <a:rPr lang="en-US" sz="2400" i="1">
                  <a:solidFill>
                    <a:srgbClr val="FFEB55"/>
                  </a:solidFill>
                </a:rPr>
                <a:t>ABC</a:t>
              </a:r>
              <a:r>
                <a:rPr lang="en-US" sz="2400" b="1">
                  <a:solidFill>
                    <a:srgbClr val="FFEB55"/>
                  </a:solidFill>
                </a:rPr>
                <a:t> has vertices </a:t>
              </a:r>
              <a:r>
                <a:rPr lang="en-US" sz="2400" i="1">
                  <a:solidFill>
                    <a:srgbClr val="FFEB55"/>
                  </a:solidFill>
                </a:rPr>
                <a:t>A</a:t>
              </a:r>
              <a:r>
                <a:rPr lang="en-US" sz="2400">
                  <a:solidFill>
                    <a:srgbClr val="FFEB55"/>
                  </a:solidFill>
                </a:rPr>
                <a:t>(–2, 2), </a:t>
              </a:r>
              <a:r>
                <a:rPr lang="en-US" sz="2400" i="1">
                  <a:solidFill>
                    <a:srgbClr val="FFEB55"/>
                  </a:solidFill>
                </a:rPr>
                <a:t>B</a:t>
              </a:r>
              <a:r>
                <a:rPr lang="en-US" sz="2400">
                  <a:solidFill>
                    <a:srgbClr val="FFEB55"/>
                  </a:solidFill>
                </a:rPr>
                <a:t>(2, 4)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C</a:t>
              </a:r>
              <a:r>
                <a:rPr lang="en-US" sz="2400">
                  <a:solidFill>
                    <a:srgbClr val="FFEB55"/>
                  </a:solidFill>
                </a:rPr>
                <a:t>(4, –4).</a:t>
              </a:r>
              <a:r>
                <a:rPr lang="en-US" sz="2400"/>
                <a:t>                                            </a:t>
              </a:r>
              <a:r>
                <a:rPr lang="en-US" sz="2400" b="1">
                  <a:solidFill>
                    <a:srgbClr val="FFEB55"/>
                  </a:solidFill>
                </a:rPr>
                <a:t/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      is a midsegment of             Verify that</a:t>
              </a:r>
            </a:p>
          </p:txBody>
        </p:sp>
        <p:pic>
          <p:nvPicPr>
            <p:cNvPr id="369683" name="Picture 19" descr="Ch06-14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565" y="1154"/>
              <a:ext cx="558" cy="159"/>
            </a:xfrm>
            <a:prstGeom prst="rect">
              <a:avLst/>
            </a:prstGeom>
            <a:noFill/>
          </p:spPr>
        </p:pic>
        <p:pic>
          <p:nvPicPr>
            <p:cNvPr id="369684" name="Picture 20" descr="Ch06-14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49" y="1108"/>
              <a:ext cx="279" cy="198"/>
            </a:xfrm>
            <a:prstGeom prst="rect">
              <a:avLst/>
            </a:prstGeom>
            <a:noFill/>
          </p:spPr>
        </p:pic>
        <p:pic>
          <p:nvPicPr>
            <p:cNvPr id="369687" name="Picture 23" descr="Ch06-15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4198" y="1020"/>
              <a:ext cx="956" cy="438"/>
            </a:xfrm>
            <a:prstGeom prst="rect">
              <a:avLst/>
            </a:prstGeom>
            <a:noFill/>
          </p:spPr>
        </p:pic>
      </p:grpSp>
      <p:grpSp>
        <p:nvGrpSpPr>
          <p:cNvPr id="369698" name="Group 34"/>
          <p:cNvGrpSpPr>
            <a:grpSpLocks/>
          </p:cNvGrpSpPr>
          <p:nvPr/>
        </p:nvGrpSpPr>
        <p:grpSpPr bwMode="auto">
          <a:xfrm>
            <a:off x="2701925" y="2276475"/>
            <a:ext cx="3790950" cy="3659188"/>
            <a:chOff x="1702" y="1434"/>
            <a:chExt cx="2388" cy="2305"/>
          </a:xfrm>
        </p:grpSpPr>
        <p:pic>
          <p:nvPicPr>
            <p:cNvPr id="369694" name="Picture 30" descr="TWE06-04-03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black">
            <a:xfrm>
              <a:off x="1761" y="1434"/>
              <a:ext cx="2251" cy="2305"/>
            </a:xfrm>
            <a:prstGeom prst="rect">
              <a:avLst/>
            </a:prstGeom>
            <a:noFill/>
          </p:spPr>
        </p:pic>
        <p:sp>
          <p:nvSpPr>
            <p:cNvPr id="369695" name="Text Box 31"/>
            <p:cNvSpPr txBox="1">
              <a:spLocks noChangeArrowheads="1"/>
            </p:cNvSpPr>
            <p:nvPr/>
          </p:nvSpPr>
          <p:spPr bwMode="black">
            <a:xfrm>
              <a:off x="1702" y="1991"/>
              <a:ext cx="500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(-2, 2)</a:t>
              </a:r>
            </a:p>
          </p:txBody>
        </p:sp>
        <p:sp>
          <p:nvSpPr>
            <p:cNvPr id="369696" name="Text Box 32"/>
            <p:cNvSpPr txBox="1">
              <a:spLocks noChangeArrowheads="1"/>
            </p:cNvSpPr>
            <p:nvPr/>
          </p:nvSpPr>
          <p:spPr bwMode="black">
            <a:xfrm>
              <a:off x="3122" y="1652"/>
              <a:ext cx="45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(2, 4)</a:t>
              </a:r>
            </a:p>
          </p:txBody>
        </p:sp>
        <p:sp>
          <p:nvSpPr>
            <p:cNvPr id="369697" name="Text Box 33"/>
            <p:cNvSpPr txBox="1">
              <a:spLocks noChangeArrowheads="1"/>
            </p:cNvSpPr>
            <p:nvPr/>
          </p:nvSpPr>
          <p:spPr bwMode="black">
            <a:xfrm>
              <a:off x="3558" y="3286"/>
              <a:ext cx="532" cy="214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/>
                <a:t>(4, –4)</a:t>
              </a:r>
            </a:p>
          </p:txBody>
        </p:sp>
      </p:grpSp>
      <p:sp>
        <p:nvSpPr>
          <p:cNvPr id="369701" name="Rectangle 37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3c: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6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372" name="Text Box 12"/>
          <p:cNvSpPr txBox="1">
            <a:spLocks noChangeArrowheads="1"/>
          </p:cNvSpPr>
          <p:nvPr/>
        </p:nvSpPr>
        <p:spPr bwMode="auto">
          <a:xfrm>
            <a:off x="619125" y="1277938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First, use the Distance Formula to find </a:t>
            </a:r>
            <a:r>
              <a:rPr lang="en-US" sz="2400" i="1"/>
              <a:t>BC</a:t>
            </a:r>
            <a:r>
              <a:rPr lang="en-US" sz="2400"/>
              <a:t> and </a:t>
            </a:r>
            <a:r>
              <a:rPr lang="en-US" sz="2400" i="1"/>
              <a:t>DE.</a:t>
            </a:r>
          </a:p>
        </p:txBody>
      </p:sp>
      <p:pic>
        <p:nvPicPr>
          <p:cNvPr id="399374" name="Picture 14" descr="Ch06-15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22313" y="3390900"/>
            <a:ext cx="2505075" cy="366713"/>
          </a:xfrm>
          <a:prstGeom prst="rect">
            <a:avLst/>
          </a:prstGeom>
          <a:noFill/>
        </p:spPr>
      </p:pic>
      <p:pic>
        <p:nvPicPr>
          <p:cNvPr id="399375" name="Picture 15" descr="Ch06-15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22313" y="1892300"/>
            <a:ext cx="3717925" cy="595313"/>
          </a:xfrm>
          <a:prstGeom prst="rect">
            <a:avLst/>
          </a:prstGeom>
          <a:noFill/>
        </p:spPr>
      </p:pic>
      <p:pic>
        <p:nvPicPr>
          <p:cNvPr id="399376" name="Picture 16" descr="Ch06-1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22313" y="2754313"/>
            <a:ext cx="1790700" cy="366712"/>
          </a:xfrm>
          <a:prstGeom prst="rect">
            <a:avLst/>
          </a:prstGeom>
          <a:noFill/>
        </p:spPr>
      </p:pic>
      <p:pic>
        <p:nvPicPr>
          <p:cNvPr id="399377" name="Picture 17" descr="Ch06-16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731838" y="5753100"/>
            <a:ext cx="1314450" cy="361950"/>
          </a:xfrm>
          <a:prstGeom prst="rect">
            <a:avLst/>
          </a:prstGeom>
          <a:noFill/>
        </p:spPr>
      </p:pic>
      <p:pic>
        <p:nvPicPr>
          <p:cNvPr id="399378" name="Picture 18" descr="Ch06-16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731838" y="4197350"/>
            <a:ext cx="3598862" cy="595313"/>
          </a:xfrm>
          <a:prstGeom prst="rect">
            <a:avLst/>
          </a:prstGeom>
          <a:noFill/>
        </p:spPr>
      </p:pic>
      <p:pic>
        <p:nvPicPr>
          <p:cNvPr id="399379" name="Picture 19" descr="Ch06-16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invGray">
          <a:xfrm>
            <a:off x="731838" y="5078413"/>
            <a:ext cx="1700212" cy="366712"/>
          </a:xfrm>
          <a:prstGeom prst="rect">
            <a:avLst/>
          </a:prstGeom>
          <a:noFill/>
        </p:spPr>
      </p:pic>
      <p:sp>
        <p:nvSpPr>
          <p:cNvPr id="399381" name="Rectangle 21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3c: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9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400398" name="Picture 14" descr="Ch06-16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35013" y="1325563"/>
            <a:ext cx="2328862" cy="809625"/>
          </a:xfrm>
          <a:prstGeom prst="rect">
            <a:avLst/>
          </a:prstGeom>
          <a:noFill/>
        </p:spPr>
      </p:pic>
      <p:grpSp>
        <p:nvGrpSpPr>
          <p:cNvPr id="400403" name="Group 19"/>
          <p:cNvGrpSpPr>
            <a:grpSpLocks/>
          </p:cNvGrpSpPr>
          <p:nvPr/>
        </p:nvGrpSpPr>
        <p:grpSpPr bwMode="auto">
          <a:xfrm>
            <a:off x="619125" y="3255963"/>
            <a:ext cx="8101013" cy="695325"/>
            <a:chOff x="390" y="2051"/>
            <a:chExt cx="5103" cy="438"/>
          </a:xfrm>
        </p:grpSpPr>
        <p:pic>
          <p:nvPicPr>
            <p:cNvPr id="400397" name="Picture 13" descr="Ch06-16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288" y="2051"/>
              <a:ext cx="2342" cy="438"/>
            </a:xfrm>
            <a:prstGeom prst="rect">
              <a:avLst/>
            </a:prstGeom>
            <a:noFill/>
          </p:spPr>
        </p:pic>
        <p:sp>
          <p:nvSpPr>
            <p:cNvPr id="400400" name="Rectangle 16"/>
            <p:cNvSpPr>
              <a:spLocks noChangeArrowheads="1"/>
            </p:cNvSpPr>
            <p:nvPr/>
          </p:nvSpPr>
          <p:spPr bwMode="auto">
            <a:xfrm>
              <a:off x="390" y="2130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  <a:endParaRPr lang="en-US" sz="2400"/>
            </a:p>
          </p:txBody>
        </p:sp>
      </p:grpSp>
      <p:sp>
        <p:nvSpPr>
          <p:cNvPr id="400405" name="Rectangle 21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3c: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82659" name="Group 35"/>
          <p:cNvGrpSpPr>
            <a:grpSpLocks/>
          </p:cNvGrpSpPr>
          <p:nvPr/>
        </p:nvGrpSpPr>
        <p:grpSpPr bwMode="auto">
          <a:xfrm>
            <a:off x="619125" y="1211263"/>
            <a:ext cx="8331200" cy="790575"/>
            <a:chOff x="390" y="763"/>
            <a:chExt cx="5248" cy="498"/>
          </a:xfrm>
        </p:grpSpPr>
        <p:sp>
          <p:nvSpPr>
            <p:cNvPr id="282648" name="Text Box 24"/>
            <p:cNvSpPr txBox="1">
              <a:spLocks noChangeArrowheads="1"/>
            </p:cNvSpPr>
            <p:nvPr/>
          </p:nvSpPr>
          <p:spPr bwMode="auto">
            <a:xfrm>
              <a:off x="390" y="763"/>
              <a:ext cx="5248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Triangle </a:t>
              </a:r>
              <a:r>
                <a:rPr lang="en-US" sz="2400" i="1">
                  <a:solidFill>
                    <a:srgbClr val="FFEB55"/>
                  </a:solidFill>
                </a:rPr>
                <a:t>UXY</a:t>
              </a:r>
              <a:r>
                <a:rPr lang="en-US" sz="2400" b="1">
                  <a:solidFill>
                    <a:srgbClr val="FFEB55"/>
                  </a:solidFill>
                </a:rPr>
                <a:t> has vertices </a:t>
              </a:r>
              <a:r>
                <a:rPr lang="en-US" sz="2400" i="1">
                  <a:solidFill>
                    <a:srgbClr val="FFEB55"/>
                  </a:solidFill>
                </a:rPr>
                <a:t>U</a:t>
              </a:r>
              <a:r>
                <a:rPr lang="en-US" sz="2400">
                  <a:solidFill>
                    <a:srgbClr val="FFEB55"/>
                  </a:solidFill>
                </a:rPr>
                <a:t>(–3, 1), </a:t>
              </a:r>
              <a:r>
                <a:rPr lang="en-US" sz="2400" i="1">
                  <a:solidFill>
                    <a:srgbClr val="FFEB55"/>
                  </a:solidFill>
                </a:rPr>
                <a:t>X</a:t>
              </a:r>
              <a:r>
                <a:rPr lang="en-US" sz="2400">
                  <a:solidFill>
                    <a:srgbClr val="FFEB55"/>
                  </a:solidFill>
                </a:rPr>
                <a:t>(3, 3),</a:t>
              </a:r>
              <a:r>
                <a:rPr lang="en-US" sz="2400" b="1">
                  <a:solidFill>
                    <a:srgbClr val="FFEB55"/>
                  </a:solidFill>
                </a:rPr>
                <a:t> and </a:t>
              </a:r>
              <a:r>
                <a:rPr lang="en-US" sz="2400" i="1">
                  <a:solidFill>
                    <a:srgbClr val="FFEB55"/>
                  </a:solidFill>
                </a:rPr>
                <a:t>Y</a:t>
              </a:r>
              <a:r>
                <a:rPr lang="en-US" sz="2400">
                  <a:solidFill>
                    <a:srgbClr val="FFEB55"/>
                  </a:solidFill>
                </a:rPr>
                <a:t>(5, –7).</a:t>
              </a:r>
              <a:r>
                <a:rPr lang="en-US" sz="2400" b="1">
                  <a:solidFill>
                    <a:srgbClr val="FFEB55"/>
                  </a:solidFill>
                </a:rPr>
                <a:t> </a:t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       is a midsegment of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82653" name="Picture 29" descr="Ch06-1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596" y="1102"/>
              <a:ext cx="576" cy="159"/>
            </a:xfrm>
            <a:prstGeom prst="rect">
              <a:avLst/>
            </a:prstGeom>
            <a:noFill/>
          </p:spPr>
        </p:pic>
        <p:pic>
          <p:nvPicPr>
            <p:cNvPr id="282655" name="Picture 31" descr="Ch06-1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61" y="1059"/>
              <a:ext cx="300" cy="198"/>
            </a:xfrm>
            <a:prstGeom prst="rect">
              <a:avLst/>
            </a:prstGeom>
            <a:noFill/>
          </p:spPr>
        </p:pic>
      </p:grpSp>
      <p:pic>
        <p:nvPicPr>
          <p:cNvPr id="282660" name="Picture 36" descr="C06-006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2432050" y="2238375"/>
            <a:ext cx="3638550" cy="3781425"/>
          </a:xfrm>
          <a:prstGeom prst="rect">
            <a:avLst/>
          </a:prstGeom>
          <a:noFill/>
        </p:spPr>
      </p:pic>
      <p:sp>
        <p:nvSpPr>
          <p:cNvPr id="282662" name="Rectangle 38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2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2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450" name="Group 42"/>
          <p:cNvGrpSpPr>
            <a:grpSpLocks/>
          </p:cNvGrpSpPr>
          <p:nvPr/>
        </p:nvGrpSpPr>
        <p:grpSpPr bwMode="auto">
          <a:xfrm>
            <a:off x="619125" y="1276350"/>
            <a:ext cx="8255000" cy="3927475"/>
            <a:chOff x="390" y="804"/>
            <a:chExt cx="5200" cy="2474"/>
          </a:xfrm>
        </p:grpSpPr>
        <p:sp>
          <p:nvSpPr>
            <p:cNvPr id="401421" name="Text Box 13"/>
            <p:cNvSpPr txBox="1">
              <a:spLocks noChangeArrowheads="1"/>
            </p:cNvSpPr>
            <p:nvPr/>
          </p:nvSpPr>
          <p:spPr bwMode="auto">
            <a:xfrm>
              <a:off x="390" y="804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a.  </a:t>
              </a:r>
              <a:r>
                <a:rPr lang="en-US" sz="2400"/>
                <a:t>Find the coordinates of </a:t>
              </a:r>
              <a:r>
                <a:rPr lang="en-US" sz="2400" i="1"/>
                <a:t>W</a:t>
              </a:r>
              <a:r>
                <a:rPr lang="en-US" sz="2400"/>
                <a:t> and </a:t>
              </a:r>
              <a:r>
                <a:rPr lang="en-US" sz="2400" i="1"/>
                <a:t>Z</a:t>
              </a:r>
              <a:r>
                <a:rPr lang="en-US" sz="2400"/>
                <a:t>.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endParaRPr lang="en-US" sz="2400" i="1"/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/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/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b.  </a:t>
              </a:r>
              <a:r>
                <a:rPr lang="en-US" sz="2400"/>
                <a:t>Verify that</a:t>
              </a: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endParaRPr lang="en-US" sz="2400" b="1">
                <a:solidFill>
                  <a:srgbClr val="FFEB55"/>
                </a:solidFill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endParaRPr lang="en-US" sz="2400" b="1" i="1">
                <a:solidFill>
                  <a:srgbClr val="FFEB55"/>
                </a:solidFill>
              </a:endParaRPr>
            </a:p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/>
              </a:r>
              <a:br>
                <a:rPr lang="en-US" sz="2400" b="1">
                  <a:solidFill>
                    <a:srgbClr val="FFEB55"/>
                  </a:solidFill>
                </a:rPr>
              </a:br>
              <a:r>
                <a:rPr lang="en-US" sz="2400" b="1">
                  <a:solidFill>
                    <a:srgbClr val="FFEB55"/>
                  </a:solidFill>
                </a:rPr>
                <a:t>c.  </a:t>
              </a:r>
              <a:r>
                <a:rPr lang="en-US" sz="2400"/>
                <a:t>Verify that</a:t>
              </a:r>
            </a:p>
          </p:txBody>
        </p:sp>
        <p:pic>
          <p:nvPicPr>
            <p:cNvPr id="401425" name="Picture 17" descr="Ch06-16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1652" y="1809"/>
              <a:ext cx="732" cy="318"/>
            </a:xfrm>
            <a:prstGeom prst="rect">
              <a:avLst/>
            </a:prstGeom>
            <a:noFill/>
          </p:spPr>
        </p:pic>
        <p:pic>
          <p:nvPicPr>
            <p:cNvPr id="401444" name="Picture 36" descr="Ch06-1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652" y="2843"/>
              <a:ext cx="990" cy="435"/>
            </a:xfrm>
            <a:prstGeom prst="rect">
              <a:avLst/>
            </a:prstGeom>
            <a:noFill/>
          </p:spPr>
        </p:pic>
      </p:grpSp>
      <p:sp>
        <p:nvSpPr>
          <p:cNvPr id="401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1428" name="Rectangle 20"/>
          <p:cNvSpPr>
            <a:spLocks noChangeArrowheads="1"/>
          </p:cNvSpPr>
          <p:nvPr/>
        </p:nvSpPr>
        <p:spPr bwMode="invGray">
          <a:xfrm>
            <a:off x="619125" y="184626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</a:t>
            </a:r>
            <a:r>
              <a:rPr lang="en-US" sz="2400" i="1"/>
              <a:t>W</a:t>
            </a:r>
            <a:r>
              <a:rPr lang="en-US" sz="2400"/>
              <a:t>(0, 2), </a:t>
            </a:r>
            <a:r>
              <a:rPr lang="en-US" sz="2400" i="1"/>
              <a:t>Z</a:t>
            </a:r>
            <a:r>
              <a:rPr lang="en-US" sz="2400"/>
              <a:t>(1, –3)</a:t>
            </a:r>
          </a:p>
        </p:txBody>
      </p:sp>
      <p:grpSp>
        <p:nvGrpSpPr>
          <p:cNvPr id="401449" name="Group 41"/>
          <p:cNvGrpSpPr>
            <a:grpSpLocks/>
          </p:cNvGrpSpPr>
          <p:nvPr/>
        </p:nvGrpSpPr>
        <p:grpSpPr bwMode="auto">
          <a:xfrm>
            <a:off x="619125" y="3505200"/>
            <a:ext cx="8101013" cy="908050"/>
            <a:chOff x="390" y="2283"/>
            <a:chExt cx="5103" cy="572"/>
          </a:xfrm>
        </p:grpSpPr>
        <p:sp>
          <p:nvSpPr>
            <p:cNvPr id="401429" name="Rectangle 21"/>
            <p:cNvSpPr>
              <a:spLocks noChangeArrowheads="1"/>
            </p:cNvSpPr>
            <p:nvPr/>
          </p:nvSpPr>
          <p:spPr bwMode="auto">
            <a:xfrm>
              <a:off x="390" y="2283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Since the slope of                and the slope of </a:t>
              </a:r>
            </a:p>
          </p:txBody>
        </p:sp>
        <p:pic>
          <p:nvPicPr>
            <p:cNvPr id="401432" name="Picture 24" descr="Ch06-17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2910" y="2295"/>
              <a:ext cx="720" cy="204"/>
            </a:xfrm>
            <a:prstGeom prst="rect">
              <a:avLst/>
            </a:prstGeom>
            <a:noFill/>
          </p:spPr>
        </p:pic>
        <p:pic>
          <p:nvPicPr>
            <p:cNvPr id="401442" name="Picture 34" descr="Ch06-17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1320" y="2538"/>
              <a:ext cx="1537" cy="317"/>
            </a:xfrm>
            <a:prstGeom prst="rect">
              <a:avLst/>
            </a:prstGeom>
            <a:noFill/>
          </p:spPr>
        </p:pic>
      </p:grpSp>
      <p:grpSp>
        <p:nvGrpSpPr>
          <p:cNvPr id="401451" name="Group 43"/>
          <p:cNvGrpSpPr>
            <a:grpSpLocks/>
          </p:cNvGrpSpPr>
          <p:nvPr/>
        </p:nvGrpSpPr>
        <p:grpSpPr bwMode="auto">
          <a:xfrm>
            <a:off x="619125" y="5195888"/>
            <a:ext cx="8101013" cy="690562"/>
            <a:chOff x="390" y="3279"/>
            <a:chExt cx="5103" cy="435"/>
          </a:xfrm>
        </p:grpSpPr>
        <p:sp>
          <p:nvSpPr>
            <p:cNvPr id="401430" name="Rectangle 22"/>
            <p:cNvSpPr>
              <a:spLocks noChangeArrowheads="1"/>
            </p:cNvSpPr>
            <p:nvPr/>
          </p:nvSpPr>
          <p:spPr bwMode="invGray">
            <a:xfrm>
              <a:off x="390" y="3358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                                     </a:t>
              </a:r>
              <a:r>
                <a:rPr lang="en-US" sz="2400"/>
                <a:t>Therefore,</a:t>
              </a:r>
            </a:p>
          </p:txBody>
        </p:sp>
        <p:pic>
          <p:nvPicPr>
            <p:cNvPr id="401434" name="Picture 26" descr="Ch06-17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4194" y="3279"/>
              <a:ext cx="990" cy="435"/>
            </a:xfrm>
            <a:prstGeom prst="rect">
              <a:avLst/>
            </a:prstGeom>
            <a:noFill/>
          </p:spPr>
        </p:pic>
        <p:pic>
          <p:nvPicPr>
            <p:cNvPr id="401445" name="Picture 37" descr="Ch06-17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1289" y="3357"/>
              <a:ext cx="1935" cy="242"/>
            </a:xfrm>
            <a:prstGeom prst="rect">
              <a:avLst/>
            </a:prstGeom>
            <a:noFill/>
          </p:spPr>
        </p:pic>
      </p:grpSp>
      <p:sp>
        <p:nvSpPr>
          <p:cNvPr id="401453" name="Rectangle 45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2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Objectives</a:t>
            </a:r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proportional parts of triangles</a:t>
            </a:r>
            <a:br>
              <a:rPr lang="en-US"/>
            </a:br>
            <a:endParaRPr lang="en-US"/>
          </a:p>
          <a:p>
            <a:r>
              <a:rPr lang="en-US"/>
              <a:t>Divide a segment into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/>
          <a:lstStyle/>
          <a:p>
            <a:r>
              <a:rPr lang="en-US" b="1"/>
              <a:t>Divide Segments Proportionally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 Proportionality Theorem has shown us that || lines cut the sides of a </a:t>
            </a:r>
            <a:r>
              <a:rPr lang="el-GR" dirty="0">
                <a:cs typeface="Arial" charset="0"/>
              </a:rPr>
              <a:t>Δ</a:t>
            </a:r>
            <a:r>
              <a:rPr lang="en-US" dirty="0">
                <a:cs typeface="Arial" charset="0"/>
              </a:rPr>
              <a:t> into proportional parts. Three or more </a:t>
            </a:r>
            <a:r>
              <a:rPr lang="en-US" dirty="0" smtClean="0">
                <a:cs typeface="Arial" charset="0"/>
              </a:rPr>
              <a:t>parallel lines </a:t>
            </a:r>
            <a:r>
              <a:rPr lang="en-US" dirty="0">
                <a:cs typeface="Arial" charset="0"/>
              </a:rPr>
              <a:t>also separate transversals into proportional parts.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/>
          <a:lstStyle/>
          <a:p>
            <a:r>
              <a:rPr lang="en-US" b="1"/>
              <a:t>Divide Segments Proportionally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Corollary 6.1</a:t>
            </a:r>
            <a:br>
              <a:rPr lang="en-US" b="1" u="sng"/>
            </a:br>
            <a:r>
              <a:rPr lang="en-US"/>
              <a:t>	If 3 or more || lines intersect 2 	transversals, then they cut off the 	transversals proportionally.</a:t>
            </a:r>
            <a:br>
              <a:rPr lang="en-US"/>
            </a:b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3050"/>
            <a:ext cx="9144000" cy="1143000"/>
          </a:xfrm>
        </p:spPr>
        <p:txBody>
          <a:bodyPr/>
          <a:lstStyle/>
          <a:p>
            <a:r>
              <a:rPr lang="en-US" b="1"/>
              <a:t>Divide Segments Proportionally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/>
              <a:t>Corollary 6.2</a:t>
            </a:r>
            <a:br>
              <a:rPr lang="en-US" b="1" u="sng"/>
            </a:br>
            <a:r>
              <a:rPr lang="en-US"/>
              <a:t>	If 3 or more || lines cut off </a:t>
            </a:r>
            <a:r>
              <a:rPr lang="en-US" b="1">
                <a:sym typeface="Symbol" pitchFamily="18" charset="2"/>
              </a:rPr>
              <a:t> </a:t>
            </a:r>
            <a:r>
              <a:rPr lang="en-US">
                <a:sym typeface="Symbol" pitchFamily="18" charset="2"/>
              </a:rPr>
              <a:t>segments 	on 1 transversal, then they cut off </a:t>
            </a:r>
            <a:r>
              <a:rPr lang="en-US" b="1">
                <a:sym typeface="Symbol" pitchFamily="18" charset="2"/>
              </a:rPr>
              <a:t> 	</a:t>
            </a:r>
            <a:r>
              <a:rPr lang="en-US">
                <a:sym typeface="Symbol" pitchFamily="18" charset="2"/>
              </a:rPr>
              <a:t>segments on every transversal.</a:t>
            </a:r>
            <a:endParaRPr lang="en-US" b="1">
              <a:sym typeface="Symbol" pitchFamily="18" charset="2"/>
            </a:endParaRP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3672" name="Text Box 24"/>
          <p:cNvSpPr txBox="1">
            <a:spLocks noChangeArrowheads="1"/>
          </p:cNvSpPr>
          <p:nvPr/>
        </p:nvSpPr>
        <p:spPr bwMode="auto">
          <a:xfrm>
            <a:off x="619125" y="126841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>
                <a:solidFill>
                  <a:srgbClr val="FFEB55"/>
                </a:solidFill>
              </a:rPr>
              <a:t>In the figure, Larch, Maple, and Nuthatch Streets are all parallel. The figure shows the distances in city blocks that the streets are apart. Find </a:t>
            </a:r>
            <a:r>
              <a:rPr lang="en-US" sz="2400" i="1">
                <a:solidFill>
                  <a:srgbClr val="FFEB55"/>
                </a:solidFill>
              </a:rPr>
              <a:t>x</a:t>
            </a:r>
            <a:r>
              <a:rPr lang="en-US" sz="2400" b="1">
                <a:solidFill>
                  <a:srgbClr val="FFEB55"/>
                </a:solidFill>
              </a:rPr>
              <a:t>.</a:t>
            </a:r>
            <a:endParaRPr lang="en-US" sz="2400" b="1" i="1">
              <a:solidFill>
                <a:srgbClr val="FFEB55"/>
              </a:solidFill>
            </a:endParaRPr>
          </a:p>
        </p:txBody>
      </p:sp>
      <p:pic>
        <p:nvPicPr>
          <p:cNvPr id="283678" name="Picture 30" descr="TWEch6(p310)ex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509838" y="2584450"/>
            <a:ext cx="3794125" cy="2549525"/>
          </a:xfrm>
          <a:prstGeom prst="rect">
            <a:avLst/>
          </a:prstGeom>
          <a:noFill/>
        </p:spPr>
      </p:pic>
      <p:sp>
        <p:nvSpPr>
          <p:cNvPr id="283681" name="Rectangle 33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7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2444" name="Text Box 12"/>
          <p:cNvSpPr txBox="1">
            <a:spLocks noChangeArrowheads="1"/>
          </p:cNvSpPr>
          <p:nvPr/>
        </p:nvSpPr>
        <p:spPr bwMode="auto">
          <a:xfrm>
            <a:off x="619125" y="1277938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Notice that the streets form a triangle that is cut by parallel lines. So you can use the Triangle Proportionality Theorem.</a:t>
            </a:r>
            <a:endParaRPr lang="en-US" sz="2400" i="1"/>
          </a:p>
        </p:txBody>
      </p:sp>
      <p:sp>
        <p:nvSpPr>
          <p:cNvPr id="402445" name="Text Box 13"/>
          <p:cNvSpPr txBox="1">
            <a:spLocks noChangeArrowheads="1"/>
          </p:cNvSpPr>
          <p:nvPr/>
        </p:nvSpPr>
        <p:spPr bwMode="auto">
          <a:xfrm>
            <a:off x="4033838" y="2441575"/>
            <a:ext cx="4916487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Triangle Proportionality Theorem</a:t>
            </a:r>
          </a:p>
        </p:txBody>
      </p:sp>
      <p:sp>
        <p:nvSpPr>
          <p:cNvPr id="402446" name="Text Box 14"/>
          <p:cNvSpPr txBox="1">
            <a:spLocks noChangeArrowheads="1"/>
          </p:cNvSpPr>
          <p:nvPr/>
        </p:nvSpPr>
        <p:spPr bwMode="auto">
          <a:xfrm>
            <a:off x="4033838" y="3238500"/>
            <a:ext cx="47736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402447" name="Text Box 15"/>
          <p:cNvSpPr txBox="1">
            <a:spLocks noChangeArrowheads="1"/>
          </p:cNvSpPr>
          <p:nvPr/>
        </p:nvSpPr>
        <p:spPr bwMode="auto">
          <a:xfrm>
            <a:off x="4033838" y="3833813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Multiply.</a:t>
            </a:r>
          </a:p>
        </p:txBody>
      </p:sp>
      <p:sp>
        <p:nvSpPr>
          <p:cNvPr id="402448" name="Text Box 16"/>
          <p:cNvSpPr txBox="1">
            <a:spLocks noChangeArrowheads="1"/>
          </p:cNvSpPr>
          <p:nvPr/>
        </p:nvSpPr>
        <p:spPr bwMode="auto">
          <a:xfrm>
            <a:off x="4033838" y="4352925"/>
            <a:ext cx="47736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13. </a:t>
            </a:r>
          </a:p>
        </p:txBody>
      </p:sp>
      <p:pic>
        <p:nvPicPr>
          <p:cNvPr id="402449" name="Picture 17" descr="Ch06-17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809625" y="4425950"/>
            <a:ext cx="1343025" cy="252413"/>
          </a:xfrm>
          <a:prstGeom prst="rect">
            <a:avLst/>
          </a:prstGeom>
          <a:noFill/>
        </p:spPr>
      </p:pic>
      <p:pic>
        <p:nvPicPr>
          <p:cNvPr id="402450" name="Picture 18" descr="Ch06-17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22313" y="3270250"/>
            <a:ext cx="1743075" cy="400050"/>
          </a:xfrm>
          <a:prstGeom prst="rect">
            <a:avLst/>
          </a:prstGeom>
          <a:noFill/>
        </p:spPr>
      </p:pic>
      <p:pic>
        <p:nvPicPr>
          <p:cNvPr id="402451" name="Picture 19" descr="Ch06-17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887413" y="2297113"/>
            <a:ext cx="1447800" cy="695325"/>
          </a:xfrm>
          <a:prstGeom prst="rect">
            <a:avLst/>
          </a:prstGeom>
          <a:noFill/>
        </p:spPr>
      </p:pic>
      <p:pic>
        <p:nvPicPr>
          <p:cNvPr id="402452" name="Picture 20" descr="Ch06-17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808038" y="3917950"/>
            <a:ext cx="1662112" cy="252413"/>
          </a:xfrm>
          <a:prstGeom prst="rect">
            <a:avLst/>
          </a:prstGeom>
          <a:noFill/>
        </p:spPr>
      </p:pic>
      <p:sp>
        <p:nvSpPr>
          <p:cNvPr id="402454" name="Rectangle 22"/>
          <p:cNvSpPr>
            <a:spLocks noChangeArrowheads="1"/>
          </p:cNvSpPr>
          <p:nvPr/>
        </p:nvSpPr>
        <p:spPr bwMode="auto">
          <a:xfrm>
            <a:off x="619125" y="507206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32</a:t>
            </a:r>
          </a:p>
        </p:txBody>
      </p:sp>
      <p:sp>
        <p:nvSpPr>
          <p:cNvPr id="402458" name="Rectangle 26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4: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50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2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2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02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2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02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2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02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2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0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44" grpId="0"/>
      <p:bldP spid="402445" grpId="0"/>
      <p:bldP spid="402446" grpId="0"/>
      <p:bldP spid="402447" grpId="0"/>
      <p:bldP spid="402448" grpId="0"/>
      <p:bldP spid="40245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4694" name="Text Box 22"/>
          <p:cNvSpPr txBox="1">
            <a:spLocks noChangeArrowheads="1"/>
          </p:cNvSpPr>
          <p:nvPr/>
        </p:nvSpPr>
        <p:spPr bwMode="auto">
          <a:xfrm>
            <a:off x="619125" y="126841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>
                <a:solidFill>
                  <a:srgbClr val="FFEB55"/>
                </a:solidFill>
              </a:rPr>
              <a:t>In the figure, Davis, Broad, and Main Streets are all parallel. The figure shows the distances in city blocks that the streets are apart. Find </a:t>
            </a:r>
            <a:r>
              <a:rPr lang="en-US" sz="2400" i="1">
                <a:solidFill>
                  <a:srgbClr val="FFEB55"/>
                </a:solidFill>
              </a:rPr>
              <a:t>x</a:t>
            </a:r>
            <a:r>
              <a:rPr lang="en-US" sz="2400" b="1">
                <a:solidFill>
                  <a:srgbClr val="FFEB55"/>
                </a:solidFill>
              </a:rPr>
              <a:t>.</a:t>
            </a:r>
            <a:endParaRPr lang="en-US" sz="2400" b="1" i="1">
              <a:solidFill>
                <a:srgbClr val="FFEB55"/>
              </a:solidFill>
            </a:endParaRPr>
          </a:p>
        </p:txBody>
      </p:sp>
      <p:pic>
        <p:nvPicPr>
          <p:cNvPr id="284695" name="Picture 23" descr="C6-007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190750" y="2413000"/>
            <a:ext cx="4300538" cy="3397250"/>
          </a:xfrm>
          <a:prstGeom prst="rect">
            <a:avLst/>
          </a:prstGeom>
          <a:noFill/>
        </p:spPr>
      </p:pic>
      <p:sp>
        <p:nvSpPr>
          <p:cNvPr id="284696" name="Rectangle 24"/>
          <p:cNvSpPr>
            <a:spLocks noChangeArrowheads="1"/>
          </p:cNvSpPr>
          <p:nvPr/>
        </p:nvSpPr>
        <p:spPr bwMode="auto">
          <a:xfrm>
            <a:off x="619125" y="5792788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5</a:t>
            </a:r>
          </a:p>
        </p:txBody>
      </p:sp>
      <p:sp>
        <p:nvSpPr>
          <p:cNvPr id="284698" name="Rectangle 26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94" grpId="0"/>
      <p:bldP spid="28469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5719" name="Text Box 23"/>
          <p:cNvSpPr txBox="1">
            <a:spLocks noChangeArrowheads="1"/>
          </p:cNvSpPr>
          <p:nvPr/>
        </p:nvSpPr>
        <p:spPr bwMode="auto">
          <a:xfrm>
            <a:off x="619125" y="126841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>
                <a:solidFill>
                  <a:srgbClr val="FFEB55"/>
                </a:solidFill>
              </a:rPr>
              <a:t>Find </a:t>
            </a:r>
            <a:r>
              <a:rPr lang="en-US" sz="2400" i="1">
                <a:solidFill>
                  <a:srgbClr val="FFEB55"/>
                </a:solidFill>
              </a:rPr>
              <a:t>x</a:t>
            </a:r>
            <a:r>
              <a:rPr lang="en-US" sz="2400" b="1">
                <a:solidFill>
                  <a:srgbClr val="FFEB55"/>
                </a:solidFill>
              </a:rPr>
              <a:t> and </a:t>
            </a:r>
            <a:r>
              <a:rPr lang="en-US" sz="2400" i="1">
                <a:solidFill>
                  <a:srgbClr val="FFEB55"/>
                </a:solidFill>
              </a:rPr>
              <a:t>y</a:t>
            </a:r>
            <a:r>
              <a:rPr lang="en-US" sz="2400" b="1">
                <a:solidFill>
                  <a:srgbClr val="FFEB55"/>
                </a:solidFill>
              </a:rPr>
              <a:t>.</a:t>
            </a:r>
            <a:endParaRPr lang="en-US" sz="2400" b="1" i="1">
              <a:solidFill>
                <a:srgbClr val="FFEB55"/>
              </a:solidFill>
            </a:endParaRPr>
          </a:p>
        </p:txBody>
      </p:sp>
      <p:sp>
        <p:nvSpPr>
          <p:cNvPr id="285721" name="Text Box 25"/>
          <p:cNvSpPr txBox="1">
            <a:spLocks noChangeArrowheads="1"/>
          </p:cNvSpPr>
          <p:nvPr/>
        </p:nvSpPr>
        <p:spPr bwMode="auto">
          <a:xfrm>
            <a:off x="619125" y="4198938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To find </a:t>
            </a:r>
            <a:r>
              <a:rPr lang="en-US" sz="2400" i="1"/>
              <a:t>x</a:t>
            </a:r>
            <a:r>
              <a:rPr lang="en-US" sz="2400"/>
              <a:t>:</a:t>
            </a:r>
            <a:endParaRPr lang="en-US" sz="2400" i="1"/>
          </a:p>
        </p:txBody>
      </p:sp>
      <p:sp>
        <p:nvSpPr>
          <p:cNvPr id="285722" name="Text Box 26"/>
          <p:cNvSpPr txBox="1">
            <a:spLocks noChangeArrowheads="1"/>
          </p:cNvSpPr>
          <p:nvPr/>
        </p:nvSpPr>
        <p:spPr bwMode="auto">
          <a:xfrm>
            <a:off x="4033838" y="4679950"/>
            <a:ext cx="4916487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Given</a:t>
            </a:r>
          </a:p>
        </p:txBody>
      </p:sp>
      <p:sp>
        <p:nvSpPr>
          <p:cNvPr id="285723" name="Text Box 27"/>
          <p:cNvSpPr txBox="1">
            <a:spLocks noChangeArrowheads="1"/>
          </p:cNvSpPr>
          <p:nvPr/>
        </p:nvSpPr>
        <p:spPr bwMode="auto">
          <a:xfrm>
            <a:off x="4033838" y="5159375"/>
            <a:ext cx="47736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Subtract 2</a:t>
            </a:r>
            <a:r>
              <a:rPr lang="en-US" sz="2400" i="1"/>
              <a:t>x</a:t>
            </a:r>
            <a:r>
              <a:rPr lang="en-US" sz="2400"/>
              <a:t> from each side.</a:t>
            </a:r>
          </a:p>
        </p:txBody>
      </p:sp>
      <p:sp>
        <p:nvSpPr>
          <p:cNvPr id="285724" name="Text Box 28"/>
          <p:cNvSpPr txBox="1">
            <a:spLocks noChangeArrowheads="1"/>
          </p:cNvSpPr>
          <p:nvPr/>
        </p:nvSpPr>
        <p:spPr bwMode="auto">
          <a:xfrm>
            <a:off x="4033838" y="5619750"/>
            <a:ext cx="4773612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Add 4 to each side.</a:t>
            </a:r>
          </a:p>
        </p:txBody>
      </p:sp>
      <p:pic>
        <p:nvPicPr>
          <p:cNvPr id="285725" name="Picture 29" descr="Ch06-18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03263" y="5697538"/>
            <a:ext cx="1304925" cy="252412"/>
          </a:xfrm>
          <a:prstGeom prst="rect">
            <a:avLst/>
          </a:prstGeom>
          <a:noFill/>
        </p:spPr>
      </p:pic>
      <p:pic>
        <p:nvPicPr>
          <p:cNvPr id="285726" name="Picture 30" descr="Ch06-17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12788" y="4756150"/>
            <a:ext cx="1928812" cy="252413"/>
          </a:xfrm>
          <a:prstGeom prst="rect">
            <a:avLst/>
          </a:prstGeom>
          <a:noFill/>
        </p:spPr>
      </p:pic>
      <p:pic>
        <p:nvPicPr>
          <p:cNvPr id="285727" name="Picture 31" descr="Ch06-1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12788" y="5226050"/>
            <a:ext cx="1762125" cy="247650"/>
          </a:xfrm>
          <a:prstGeom prst="rect">
            <a:avLst/>
          </a:prstGeom>
          <a:noFill/>
        </p:spPr>
      </p:pic>
      <p:pic>
        <p:nvPicPr>
          <p:cNvPr id="285729" name="Picture 33" descr="TWEch6(p310)ex5"/>
          <p:cNvPicPr>
            <a:picLocks noChangeAspect="1" noChangeArrowheads="1"/>
          </p:cNvPicPr>
          <p:nvPr/>
        </p:nvPicPr>
        <p:blipFill>
          <a:blip r:embed="rId6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767013" y="1585913"/>
            <a:ext cx="3436937" cy="2952750"/>
          </a:xfrm>
          <a:prstGeom prst="rect">
            <a:avLst/>
          </a:prstGeom>
          <a:noFill/>
        </p:spPr>
      </p:pic>
      <p:sp>
        <p:nvSpPr>
          <p:cNvPr id="285732" name="Rectangle 36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5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5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85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85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85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5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85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85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719" grpId="0" autoUpdateAnimBg="0"/>
      <p:bldP spid="285721" grpId="0" autoUpdateAnimBg="0"/>
      <p:bldP spid="285722" grpId="0" autoUpdateAnimBg="0"/>
      <p:bldP spid="285723" grpId="0" autoUpdateAnimBg="0"/>
      <p:bldP spid="285724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3469" name="Text Box 13"/>
          <p:cNvSpPr txBox="1">
            <a:spLocks noChangeArrowheads="1"/>
          </p:cNvSpPr>
          <p:nvPr/>
        </p:nvSpPr>
        <p:spPr bwMode="auto">
          <a:xfrm>
            <a:off x="619125" y="126841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To find </a:t>
            </a:r>
            <a:r>
              <a:rPr lang="en-US" sz="2400" i="1"/>
              <a:t>y</a:t>
            </a:r>
            <a:r>
              <a:rPr lang="en-US" sz="2400"/>
              <a:t>:</a:t>
            </a:r>
            <a:endParaRPr lang="en-US" sz="2400" i="1"/>
          </a:p>
        </p:txBody>
      </p:sp>
      <p:grpSp>
        <p:nvGrpSpPr>
          <p:cNvPr id="403485" name="Group 29"/>
          <p:cNvGrpSpPr>
            <a:grpSpLocks/>
          </p:cNvGrpSpPr>
          <p:nvPr/>
        </p:nvGrpSpPr>
        <p:grpSpPr bwMode="auto">
          <a:xfrm>
            <a:off x="619125" y="1611313"/>
            <a:ext cx="8177213" cy="712787"/>
            <a:chOff x="390" y="1015"/>
            <a:chExt cx="5151" cy="449"/>
          </a:xfrm>
        </p:grpSpPr>
        <p:sp>
          <p:nvSpPr>
            <p:cNvPr id="403476" name="Text Box 20"/>
            <p:cNvSpPr txBox="1">
              <a:spLocks noChangeArrowheads="1"/>
            </p:cNvSpPr>
            <p:nvPr/>
          </p:nvSpPr>
          <p:spPr bwMode="auto">
            <a:xfrm>
              <a:off x="390" y="1015"/>
              <a:ext cx="5151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4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The segments with lengths                          are congruent since parallel lines that cut off congruent segments on one transversal cut off congruent segments on every transversal.</a:t>
              </a:r>
              <a:endParaRPr lang="en-US" sz="2400" i="1"/>
            </a:p>
          </p:txBody>
        </p:sp>
        <p:pic>
          <p:nvPicPr>
            <p:cNvPr id="403477" name="Picture 21" descr="Ch06-18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2798" y="1026"/>
              <a:ext cx="1255" cy="438"/>
            </a:xfrm>
            <a:prstGeom prst="rect">
              <a:avLst/>
            </a:prstGeom>
            <a:noFill/>
          </p:spPr>
        </p:pic>
      </p:grpSp>
      <p:sp>
        <p:nvSpPr>
          <p:cNvPr id="403487" name="Rectangle 31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3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3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6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3995738" y="1460500"/>
            <a:ext cx="4916487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Equal lengths</a:t>
            </a:r>
          </a:p>
        </p:txBody>
      </p:sp>
      <p:sp>
        <p:nvSpPr>
          <p:cNvPr id="404493" name="Text Box 13"/>
          <p:cNvSpPr txBox="1">
            <a:spLocks noChangeArrowheads="1"/>
          </p:cNvSpPr>
          <p:nvPr/>
        </p:nvSpPr>
        <p:spPr bwMode="auto">
          <a:xfrm>
            <a:off x="3995738" y="2295525"/>
            <a:ext cx="4686300" cy="749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Multiply each side by 3 to eliminate the denominator.</a:t>
            </a:r>
          </a:p>
        </p:txBody>
      </p:sp>
      <p:sp>
        <p:nvSpPr>
          <p:cNvPr id="404494" name="Text Box 14"/>
          <p:cNvSpPr txBox="1">
            <a:spLocks noChangeArrowheads="1"/>
          </p:cNvSpPr>
          <p:nvPr/>
        </p:nvSpPr>
        <p:spPr bwMode="auto">
          <a:xfrm>
            <a:off x="3995738" y="3275013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Subtract 8</a:t>
            </a:r>
            <a:r>
              <a:rPr lang="en-US" sz="2400" i="1"/>
              <a:t>y</a:t>
            </a:r>
            <a:r>
              <a:rPr lang="en-US" sz="2400"/>
              <a:t> from each side.</a:t>
            </a:r>
          </a:p>
        </p:txBody>
      </p:sp>
      <p:pic>
        <p:nvPicPr>
          <p:cNvPr id="404495" name="Picture 15" descr="Ch06-1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731838" y="3935413"/>
            <a:ext cx="1052512" cy="309562"/>
          </a:xfrm>
          <a:prstGeom prst="rect">
            <a:avLst/>
          </a:prstGeom>
          <a:noFill/>
        </p:spPr>
      </p:pic>
      <p:pic>
        <p:nvPicPr>
          <p:cNvPr id="404496" name="Picture 16" descr="Ch06-18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31838" y="1336675"/>
            <a:ext cx="1814512" cy="695325"/>
          </a:xfrm>
          <a:prstGeom prst="rect">
            <a:avLst/>
          </a:prstGeom>
          <a:noFill/>
        </p:spPr>
      </p:pic>
      <p:pic>
        <p:nvPicPr>
          <p:cNvPr id="404497" name="Picture 17" descr="Ch06-18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31838" y="2362200"/>
            <a:ext cx="1828800" cy="309563"/>
          </a:xfrm>
          <a:prstGeom prst="rect">
            <a:avLst/>
          </a:prstGeom>
          <a:noFill/>
        </p:spPr>
      </p:pic>
      <p:pic>
        <p:nvPicPr>
          <p:cNvPr id="404498" name="Picture 18" descr="Ch06-18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731838" y="3349625"/>
            <a:ext cx="1181100" cy="309563"/>
          </a:xfrm>
          <a:prstGeom prst="rect">
            <a:avLst/>
          </a:prstGeom>
          <a:noFill/>
        </p:spPr>
      </p:pic>
      <p:sp>
        <p:nvSpPr>
          <p:cNvPr id="404499" name="Text Box 19"/>
          <p:cNvSpPr txBox="1">
            <a:spLocks noChangeArrowheads="1"/>
          </p:cNvSpPr>
          <p:nvPr/>
        </p:nvSpPr>
        <p:spPr bwMode="auto">
          <a:xfrm>
            <a:off x="3995738" y="3852863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7.</a:t>
            </a:r>
          </a:p>
        </p:txBody>
      </p:sp>
      <p:sp>
        <p:nvSpPr>
          <p:cNvPr id="404500" name="Rectangle 20"/>
          <p:cNvSpPr>
            <a:spLocks noChangeArrowheads="1"/>
          </p:cNvSpPr>
          <p:nvPr/>
        </p:nvSpPr>
        <p:spPr bwMode="auto">
          <a:xfrm>
            <a:off x="619125" y="477361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 i="1"/>
              <a:t>x</a:t>
            </a:r>
            <a:r>
              <a:rPr lang="en-US" sz="2400"/>
              <a:t> = 6; </a:t>
            </a:r>
            <a:r>
              <a:rPr lang="en-US" sz="2400" i="1"/>
              <a:t>y</a:t>
            </a:r>
            <a:r>
              <a:rPr lang="en-US" sz="2400"/>
              <a:t> = 3</a:t>
            </a:r>
          </a:p>
        </p:txBody>
      </p:sp>
      <p:sp>
        <p:nvSpPr>
          <p:cNvPr id="404502" name="Rectangle 22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5: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4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04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4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4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4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4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04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0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92" grpId="0"/>
      <p:bldP spid="404493" grpId="0"/>
      <p:bldP spid="404494" grpId="0"/>
      <p:bldP spid="404499" grpId="0"/>
      <p:bldP spid="40450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42" name="Text Box 22"/>
          <p:cNvSpPr txBox="1">
            <a:spLocks noChangeArrowheads="1"/>
          </p:cNvSpPr>
          <p:nvPr/>
        </p:nvSpPr>
        <p:spPr bwMode="auto">
          <a:xfrm>
            <a:off x="619125" y="1268413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 b="1">
                <a:solidFill>
                  <a:srgbClr val="FFEB55"/>
                </a:solidFill>
              </a:rPr>
              <a:t>Find </a:t>
            </a:r>
            <a:r>
              <a:rPr lang="en-US" sz="2400" i="1">
                <a:solidFill>
                  <a:srgbClr val="FFEB55"/>
                </a:solidFill>
              </a:rPr>
              <a:t>a</a:t>
            </a:r>
            <a:r>
              <a:rPr lang="en-US" sz="2400" b="1">
                <a:solidFill>
                  <a:srgbClr val="FFEB55"/>
                </a:solidFill>
              </a:rPr>
              <a:t> and </a:t>
            </a:r>
            <a:r>
              <a:rPr lang="en-US" sz="2400" i="1">
                <a:solidFill>
                  <a:srgbClr val="FFEB55"/>
                </a:solidFill>
              </a:rPr>
              <a:t>b</a:t>
            </a:r>
            <a:r>
              <a:rPr lang="en-US" sz="2400" b="1">
                <a:solidFill>
                  <a:srgbClr val="FFEB55"/>
                </a:solidFill>
              </a:rPr>
              <a:t>.</a:t>
            </a:r>
            <a:endParaRPr lang="en-US" sz="2400" b="1" i="1">
              <a:solidFill>
                <a:srgbClr val="FFEB55"/>
              </a:solidFill>
            </a:endParaRPr>
          </a:p>
        </p:txBody>
      </p:sp>
      <p:sp>
        <p:nvSpPr>
          <p:cNvPr id="286744" name="Rectangle 24"/>
          <p:cNvSpPr>
            <a:spLocks noChangeArrowheads="1"/>
          </p:cNvSpPr>
          <p:nvPr/>
        </p:nvSpPr>
        <p:spPr bwMode="auto">
          <a:xfrm>
            <a:off x="619125" y="5465763"/>
            <a:ext cx="8101013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 i="1"/>
              <a:t>a</a:t>
            </a:r>
            <a:r>
              <a:rPr lang="en-US" sz="2400"/>
              <a:t> = 11; </a:t>
            </a:r>
            <a:r>
              <a:rPr lang="en-US" sz="2400" i="1"/>
              <a:t>b</a:t>
            </a:r>
            <a:r>
              <a:rPr lang="en-US" sz="2400"/>
              <a:t> = 1.5</a:t>
            </a:r>
          </a:p>
        </p:txBody>
      </p:sp>
      <p:pic>
        <p:nvPicPr>
          <p:cNvPr id="286746" name="Picture 26" descr="Ch06-008A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574925" y="1857375"/>
            <a:ext cx="3354388" cy="3300413"/>
          </a:xfrm>
          <a:prstGeom prst="rect">
            <a:avLst/>
          </a:prstGeom>
          <a:noFill/>
        </p:spPr>
      </p:pic>
      <p:sp>
        <p:nvSpPr>
          <p:cNvPr id="286749" name="Rectangle 29"/>
          <p:cNvSpPr>
            <a:spLocks noChangeArrowheads="1"/>
          </p:cNvSpPr>
          <p:nvPr/>
        </p:nvSpPr>
        <p:spPr bwMode="auto">
          <a:xfrm>
            <a:off x="615950" y="433388"/>
            <a:ext cx="3725863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2" grpId="0" autoUpdateAnimBg="0"/>
      <p:bldP spid="2867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Triangle Proportionality Theorem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9032875" cy="482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If a line is parallel to one side of a </a:t>
            </a:r>
            <a:r>
              <a:rPr lang="el-GR" sz="2800">
                <a:cs typeface="Arial" charset="0"/>
              </a:rPr>
              <a:t>Δ</a:t>
            </a:r>
            <a:r>
              <a:rPr lang="en-US" sz="2800">
                <a:cs typeface="Arial" charset="0"/>
              </a:rPr>
              <a:t> and intersects the other two sides in two distinct points, then it separates these sides into segments of proportional lengths.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>						         </a:t>
            </a:r>
            <a:br>
              <a:rPr lang="en-US" sz="2400">
                <a:cs typeface="Arial" charset="0"/>
              </a:rPr>
            </a:br>
            <a:r>
              <a:rPr lang="en-US" sz="2400">
                <a:cs typeface="Arial" charset="0"/>
              </a:rPr>
              <a:t/>
            </a:r>
            <a:br>
              <a:rPr lang="en-US" sz="2400">
                <a:cs typeface="Arial" charset="0"/>
              </a:rPr>
            </a:br>
            <a:r>
              <a:rPr lang="en-US" sz="2400">
                <a:cs typeface="Arial" charset="0"/>
              </a:rPr>
              <a:t/>
            </a:r>
            <a:br>
              <a:rPr lang="en-US" sz="2400">
                <a:cs typeface="Arial" charset="0"/>
              </a:rPr>
            </a:br>
            <a:r>
              <a:rPr lang="en-US" sz="2400">
                <a:cs typeface="Arial" charset="0"/>
              </a:rPr>
              <a:t>							</a:t>
            </a:r>
            <a:r>
              <a:rPr lang="en-US" sz="2800" u="sng">
                <a:cs typeface="Arial" charset="0"/>
              </a:rPr>
              <a:t>EG</a:t>
            </a:r>
            <a:r>
              <a:rPr lang="en-US" sz="2800">
                <a:cs typeface="Arial" charset="0"/>
              </a:rPr>
              <a:t> = </a:t>
            </a:r>
            <a:r>
              <a:rPr lang="en-US" sz="2800" u="sng">
                <a:cs typeface="Arial" charset="0"/>
              </a:rPr>
              <a:t>EH</a:t>
            </a:r>
            <a:br>
              <a:rPr lang="en-US" sz="2800" u="sng">
                <a:cs typeface="Arial" charset="0"/>
              </a:rPr>
            </a:br>
            <a:r>
              <a:rPr lang="en-US" sz="2800">
                <a:cs typeface="Arial" charset="0"/>
              </a:rPr>
              <a:t>							GD    HF</a:t>
            </a:r>
            <a:br>
              <a:rPr lang="en-US" sz="2800">
                <a:cs typeface="Arial" charset="0"/>
              </a:rPr>
            </a:br>
            <a:r>
              <a:rPr lang="en-US" sz="2400">
                <a:cs typeface="Arial" charset="0"/>
              </a:rPr>
              <a:t/>
            </a:r>
            <a:br>
              <a:rPr lang="en-US" sz="2400">
                <a:cs typeface="Arial" charset="0"/>
              </a:rPr>
            </a:br>
            <a:endParaRPr lang="en-US" sz="2400">
              <a:cs typeface="Arial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>
                <a:cs typeface="Arial" charset="0"/>
              </a:rPr>
              <a:t/>
            </a:r>
            <a:br>
              <a:rPr lang="en-US" sz="2400">
                <a:cs typeface="Arial" charset="0"/>
              </a:rPr>
            </a:br>
            <a:endParaRPr lang="en-US" sz="2000">
              <a:cs typeface="Arial" charset="0"/>
            </a:endParaRPr>
          </a:p>
        </p:txBody>
      </p:sp>
      <p:pic>
        <p:nvPicPr>
          <p:cNvPr id="430085" name="Picture 5" descr="7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68413" y="3275013"/>
            <a:ext cx="4646612" cy="2924175"/>
          </a:xfrm>
          <a:noFill/>
          <a:ln/>
        </p:spPr>
      </p:pic>
      <p:sp>
        <p:nvSpPr>
          <p:cNvPr id="430087" name="Text Box 7"/>
          <p:cNvSpPr txBox="1">
            <a:spLocks noChangeArrowheads="1"/>
          </p:cNvSpPr>
          <p:nvPr/>
        </p:nvSpPr>
        <p:spPr bwMode="auto">
          <a:xfrm>
            <a:off x="423863" y="6354763"/>
            <a:ext cx="8450262" cy="100488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115000"/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*The Converse of the </a:t>
            </a:r>
            <a:r>
              <a:rPr lang="el-G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Δ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Proportionality Theorem is also true.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30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08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Assignment</a:t>
            </a:r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FFEB55"/>
                </a:solidFill>
              </a:rPr>
              <a:t>Geometry</a:t>
            </a:r>
            <a:r>
              <a:rPr lang="en-US" b="1" dirty="0">
                <a:solidFill>
                  <a:srgbClr val="FFEB55"/>
                </a:solidFill>
              </a:rPr>
              <a:t/>
            </a:r>
            <a:br>
              <a:rPr lang="en-US" b="1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</a:t>
            </a:r>
            <a:r>
              <a:rPr lang="en-US" b="1">
                <a:solidFill>
                  <a:srgbClr val="FFEB55"/>
                </a:solidFill>
              </a:rPr>
              <a:t>312 #14 – 26, </a:t>
            </a:r>
            <a:r>
              <a:rPr lang="en-US" b="1" smtClean="0">
                <a:solidFill>
                  <a:srgbClr val="FFEB55"/>
                </a:solidFill>
              </a:rPr>
              <a:t>33 </a:t>
            </a:r>
            <a:r>
              <a:rPr lang="en-US" b="1">
                <a:solidFill>
                  <a:srgbClr val="FFEB55"/>
                </a:solidFill>
              </a:rPr>
              <a:t>and 34</a:t>
            </a:r>
          </a:p>
          <a:p>
            <a:pPr>
              <a:buFont typeface="Wingdings" pitchFamily="2" charset="2"/>
              <a:buNone/>
            </a:pPr>
            <a:r>
              <a:rPr lang="en-US" b="1" dirty="0">
                <a:solidFill>
                  <a:srgbClr val="FFEB55"/>
                </a:solidFill>
              </a:rPr>
              <a:t>	</a:t>
            </a:r>
          </a:p>
          <a:p>
            <a:r>
              <a:rPr lang="en-US" b="1" u="sng" dirty="0">
                <a:solidFill>
                  <a:srgbClr val="FFEB55"/>
                </a:solidFill>
              </a:rPr>
              <a:t>Pre-AP Geometry</a:t>
            </a:r>
            <a:br>
              <a:rPr lang="en-US" b="1" u="sng" dirty="0">
                <a:solidFill>
                  <a:srgbClr val="FFEB55"/>
                </a:solidFill>
              </a:rPr>
            </a:br>
            <a:r>
              <a:rPr lang="en-US" b="1" dirty="0">
                <a:solidFill>
                  <a:srgbClr val="FFEB55"/>
                </a:solidFill>
              </a:rPr>
              <a:t>	Pg. 312 #14 – 30, 33 and 34</a:t>
            </a:r>
            <a:r>
              <a:rPr lang="en-US" dirty="0">
                <a:solidFill>
                  <a:srgbClr val="FFEB55"/>
                </a:solidFill>
              </a:rPr>
              <a:t/>
            </a:r>
            <a:br>
              <a:rPr lang="en-US" dirty="0">
                <a:solidFill>
                  <a:srgbClr val="FFEB55"/>
                </a:solidFill>
              </a:rPr>
            </a:br>
            <a:r>
              <a:rPr lang="en-US" b="1" u="sng" dirty="0">
                <a:solidFill>
                  <a:srgbClr val="FFEB55"/>
                </a:solidFill>
              </a:rPr>
              <a:t/>
            </a:r>
            <a:br>
              <a:rPr lang="en-US" b="1" u="sng" dirty="0">
                <a:solidFill>
                  <a:srgbClr val="FFEB55"/>
                </a:solidFill>
              </a:rPr>
            </a:br>
            <a:r>
              <a:rPr lang="en-US" dirty="0">
                <a:solidFill>
                  <a:srgbClr val="FFEB55"/>
                </a:solidFill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77533" name="Group 29"/>
          <p:cNvGrpSpPr>
            <a:grpSpLocks/>
          </p:cNvGrpSpPr>
          <p:nvPr/>
        </p:nvGrpSpPr>
        <p:grpSpPr bwMode="auto">
          <a:xfrm>
            <a:off x="619125" y="4591050"/>
            <a:ext cx="8255000" cy="695325"/>
            <a:chOff x="390" y="2892"/>
            <a:chExt cx="5200" cy="438"/>
          </a:xfrm>
        </p:grpSpPr>
        <p:sp>
          <p:nvSpPr>
            <p:cNvPr id="277530" name="Text Box 26"/>
            <p:cNvSpPr txBox="1">
              <a:spLocks noChangeArrowheads="1"/>
            </p:cNvSpPr>
            <p:nvPr/>
          </p:nvSpPr>
          <p:spPr bwMode="auto">
            <a:xfrm>
              <a:off x="390" y="297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From the Triangle Proportionality Theorem, </a:t>
              </a:r>
              <a:endParaRPr lang="en-US" sz="2400" i="1"/>
            </a:p>
          </p:txBody>
        </p:sp>
        <p:pic>
          <p:nvPicPr>
            <p:cNvPr id="277532" name="Picture 28" descr="Ch06-12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4186" y="2892"/>
              <a:ext cx="858" cy="438"/>
            </a:xfrm>
            <a:prstGeom prst="rect">
              <a:avLst/>
            </a:prstGeom>
            <a:noFill/>
          </p:spPr>
        </p:pic>
      </p:grpSp>
      <p:grpSp>
        <p:nvGrpSpPr>
          <p:cNvPr id="277539" name="Group 35"/>
          <p:cNvGrpSpPr>
            <a:grpSpLocks/>
          </p:cNvGrpSpPr>
          <p:nvPr/>
        </p:nvGrpSpPr>
        <p:grpSpPr bwMode="auto">
          <a:xfrm>
            <a:off x="619125" y="1085850"/>
            <a:ext cx="8255000" cy="676275"/>
            <a:chOff x="390" y="684"/>
            <a:chExt cx="5200" cy="426"/>
          </a:xfrm>
        </p:grpSpPr>
        <p:sp>
          <p:nvSpPr>
            <p:cNvPr id="277525" name="Text Box 21"/>
            <p:cNvSpPr txBox="1">
              <a:spLocks noChangeArrowheads="1"/>
            </p:cNvSpPr>
            <p:nvPr/>
          </p:nvSpPr>
          <p:spPr bwMode="auto">
            <a:xfrm>
              <a:off x="390" y="74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                                                    and                Find </a:t>
              </a:r>
              <a:r>
                <a:rPr lang="en-US" sz="2400" b="1" i="1">
                  <a:solidFill>
                    <a:srgbClr val="FFEB55"/>
                  </a:solidFill>
                </a:rPr>
                <a:t>SU</a:t>
              </a:r>
              <a:r>
                <a:rPr lang="en-US" sz="2400" b="1">
                  <a:solidFill>
                    <a:srgbClr val="FFEB55"/>
                  </a:solidFill>
                </a:rPr>
                <a:t>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77527" name="Picture 23" descr="Ch06-125"/>
            <p:cNvPicPr>
              <a:picLocks noChangeAspect="1" noChangeArrowheads="1"/>
            </p:cNvPicPr>
            <p:nvPr/>
          </p:nvPicPr>
          <p:blipFill>
            <a:blip r:embed="rId4" cstate="print"/>
            <a:srcRect l="79074" t="-34384"/>
            <a:stretch>
              <a:fillRect/>
            </a:stretch>
          </p:blipFill>
          <p:spPr bwMode="invGray">
            <a:xfrm>
              <a:off x="3775" y="684"/>
              <a:ext cx="823" cy="426"/>
            </a:xfrm>
            <a:prstGeom prst="rect">
              <a:avLst/>
            </a:prstGeom>
            <a:noFill/>
          </p:spPr>
        </p:pic>
        <p:pic>
          <p:nvPicPr>
            <p:cNvPr id="277538" name="Picture 34" descr="Ch06-125"/>
            <p:cNvPicPr>
              <a:picLocks noChangeAspect="1" noChangeArrowheads="1"/>
            </p:cNvPicPr>
            <p:nvPr/>
          </p:nvPicPr>
          <p:blipFill>
            <a:blip r:embed="rId4" cstate="print"/>
            <a:srcRect t="-18927" r="30765"/>
            <a:stretch>
              <a:fillRect/>
            </a:stretch>
          </p:blipFill>
          <p:spPr bwMode="invGray">
            <a:xfrm>
              <a:off x="665" y="733"/>
              <a:ext cx="2723" cy="377"/>
            </a:xfrm>
            <a:prstGeom prst="rect">
              <a:avLst/>
            </a:prstGeom>
            <a:noFill/>
          </p:spPr>
        </p:pic>
      </p:grpSp>
      <p:grpSp>
        <p:nvGrpSpPr>
          <p:cNvPr id="277541" name="Group 37"/>
          <p:cNvGrpSpPr>
            <a:grpSpLocks/>
          </p:cNvGrpSpPr>
          <p:nvPr/>
        </p:nvGrpSpPr>
        <p:grpSpPr bwMode="auto">
          <a:xfrm>
            <a:off x="2005013" y="1922463"/>
            <a:ext cx="4389437" cy="2468562"/>
            <a:chOff x="1263" y="1211"/>
            <a:chExt cx="2765" cy="1555"/>
          </a:xfrm>
        </p:grpSpPr>
        <p:pic>
          <p:nvPicPr>
            <p:cNvPr id="277536" name="Picture 32" descr="TWEch6(p308)ex1"/>
            <p:cNvPicPr>
              <a:picLocks noChangeAspect="1" noChangeArrowheads="1"/>
            </p:cNvPicPr>
            <p:nvPr/>
          </p:nvPicPr>
          <p:blipFill>
            <a:blip r:embed="rId5" cstate="print">
              <a:lum bright="100000" contrast="-100000"/>
            </a:blip>
            <a:srcRect r="5183"/>
            <a:stretch>
              <a:fillRect/>
            </a:stretch>
          </p:blipFill>
          <p:spPr bwMode="invGray">
            <a:xfrm>
              <a:off x="1263" y="1211"/>
              <a:ext cx="2561" cy="1555"/>
            </a:xfrm>
            <a:prstGeom prst="rect">
              <a:avLst/>
            </a:prstGeom>
            <a:noFill/>
          </p:spPr>
        </p:pic>
        <p:sp>
          <p:nvSpPr>
            <p:cNvPr id="277540" name="Rectangle 36"/>
            <p:cNvSpPr>
              <a:spLocks noChangeArrowheads="1"/>
            </p:cNvSpPr>
            <p:nvPr/>
          </p:nvSpPr>
          <p:spPr bwMode="auto">
            <a:xfrm>
              <a:off x="3763" y="1425"/>
              <a:ext cx="265" cy="3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800" i="1"/>
                <a:t>S</a:t>
              </a:r>
            </a:p>
          </p:txBody>
        </p:sp>
      </p:grpSp>
      <p:sp>
        <p:nvSpPr>
          <p:cNvPr id="277544" name="Rectangle 4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7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5284" name="Text Box 20"/>
          <p:cNvSpPr txBox="1">
            <a:spLocks noChangeArrowheads="1"/>
          </p:cNvSpPr>
          <p:nvPr/>
        </p:nvSpPr>
        <p:spPr bwMode="auto">
          <a:xfrm>
            <a:off x="619125" y="1277938"/>
            <a:ext cx="82550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tabLst>
                <a:tab pos="1257300" algn="l"/>
              </a:tabLst>
            </a:pPr>
            <a:r>
              <a:rPr lang="en-US" sz="2400"/>
              <a:t>Substitute the known measures.</a:t>
            </a:r>
            <a:endParaRPr lang="en-US" sz="2400" i="1"/>
          </a:p>
        </p:txBody>
      </p:sp>
      <p:sp>
        <p:nvSpPr>
          <p:cNvPr id="395285" name="Text Box 21"/>
          <p:cNvSpPr txBox="1">
            <a:spLocks noChangeArrowheads="1"/>
          </p:cNvSpPr>
          <p:nvPr/>
        </p:nvSpPr>
        <p:spPr bwMode="auto">
          <a:xfrm>
            <a:off x="4033838" y="2728913"/>
            <a:ext cx="4146550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Cross products</a:t>
            </a:r>
          </a:p>
        </p:txBody>
      </p:sp>
      <p:sp>
        <p:nvSpPr>
          <p:cNvPr id="395286" name="Text Box 22"/>
          <p:cNvSpPr txBox="1">
            <a:spLocks noChangeArrowheads="1"/>
          </p:cNvSpPr>
          <p:nvPr/>
        </p:nvSpPr>
        <p:spPr bwMode="auto">
          <a:xfrm>
            <a:off x="4033838" y="3275013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Multiply.</a:t>
            </a:r>
          </a:p>
        </p:txBody>
      </p:sp>
      <p:pic>
        <p:nvPicPr>
          <p:cNvPr id="395287" name="Picture 23" descr="Ch06-13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876300" y="4743450"/>
            <a:ext cx="1090613" cy="690563"/>
          </a:xfrm>
          <a:prstGeom prst="rect">
            <a:avLst/>
          </a:prstGeom>
          <a:noFill/>
        </p:spPr>
      </p:pic>
      <p:pic>
        <p:nvPicPr>
          <p:cNvPr id="395288" name="Picture 24" descr="Ch06-1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712788" y="2760663"/>
            <a:ext cx="1419225" cy="400050"/>
          </a:xfrm>
          <a:prstGeom prst="rect">
            <a:avLst/>
          </a:prstGeom>
          <a:noFill/>
        </p:spPr>
      </p:pic>
      <p:pic>
        <p:nvPicPr>
          <p:cNvPr id="395289" name="Picture 25" descr="Ch06-12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714375" y="1811338"/>
            <a:ext cx="1433513" cy="695325"/>
          </a:xfrm>
          <a:prstGeom prst="rect">
            <a:avLst/>
          </a:prstGeom>
          <a:noFill/>
        </p:spPr>
      </p:pic>
      <p:pic>
        <p:nvPicPr>
          <p:cNvPr id="395290" name="Picture 26" descr="Ch06-12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invGray">
          <a:xfrm>
            <a:off x="788988" y="3355975"/>
            <a:ext cx="1338262" cy="252413"/>
          </a:xfrm>
          <a:prstGeom prst="rect">
            <a:avLst/>
          </a:prstGeom>
          <a:noFill/>
        </p:spPr>
      </p:pic>
      <p:pic>
        <p:nvPicPr>
          <p:cNvPr id="395291" name="Picture 27" descr="Ch06-13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invGray">
          <a:xfrm>
            <a:off x="750888" y="3806825"/>
            <a:ext cx="1209675" cy="695325"/>
          </a:xfrm>
          <a:prstGeom prst="rect">
            <a:avLst/>
          </a:prstGeom>
          <a:noFill/>
        </p:spPr>
      </p:pic>
      <p:sp>
        <p:nvSpPr>
          <p:cNvPr id="395292" name="Text Box 28"/>
          <p:cNvSpPr txBox="1">
            <a:spLocks noChangeArrowheads="1"/>
          </p:cNvSpPr>
          <p:nvPr/>
        </p:nvSpPr>
        <p:spPr bwMode="auto">
          <a:xfrm>
            <a:off x="4033838" y="3932238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Divide each side by 8.</a:t>
            </a:r>
          </a:p>
        </p:txBody>
      </p:sp>
      <p:sp>
        <p:nvSpPr>
          <p:cNvPr id="395293" name="Text Box 29"/>
          <p:cNvSpPr txBox="1">
            <a:spLocks noChangeArrowheads="1"/>
          </p:cNvSpPr>
          <p:nvPr/>
        </p:nvSpPr>
        <p:spPr bwMode="auto">
          <a:xfrm>
            <a:off x="4033838" y="4859338"/>
            <a:ext cx="4773612" cy="420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/>
              <a:t>Simplify.</a:t>
            </a:r>
          </a:p>
        </p:txBody>
      </p:sp>
      <p:grpSp>
        <p:nvGrpSpPr>
          <p:cNvPr id="395296" name="Group 32"/>
          <p:cNvGrpSpPr>
            <a:grpSpLocks/>
          </p:cNvGrpSpPr>
          <p:nvPr/>
        </p:nvGrpSpPr>
        <p:grpSpPr bwMode="auto">
          <a:xfrm>
            <a:off x="619125" y="5616575"/>
            <a:ext cx="8101013" cy="692150"/>
            <a:chOff x="390" y="3484"/>
            <a:chExt cx="5103" cy="436"/>
          </a:xfrm>
        </p:grpSpPr>
        <p:sp>
          <p:nvSpPr>
            <p:cNvPr id="395294" name="Rectangle 30"/>
            <p:cNvSpPr>
              <a:spLocks noChangeArrowheads="1"/>
            </p:cNvSpPr>
            <p:nvPr/>
          </p:nvSpPr>
          <p:spPr bwMode="auto">
            <a:xfrm>
              <a:off x="390" y="3563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9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</a:t>
              </a:r>
            </a:p>
          </p:txBody>
        </p:sp>
        <p:pic>
          <p:nvPicPr>
            <p:cNvPr id="395295" name="Picture 31" descr="Ch06-132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invGray">
            <a:xfrm>
              <a:off x="1284" y="3484"/>
              <a:ext cx="271" cy="436"/>
            </a:xfrm>
            <a:prstGeom prst="rect">
              <a:avLst/>
            </a:prstGeom>
            <a:noFill/>
          </p:spPr>
        </p:pic>
      </p:grpSp>
      <p:sp>
        <p:nvSpPr>
          <p:cNvPr id="395298" name="Rectangle 34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1: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5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5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9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95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5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9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95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95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95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5284" grpId="0"/>
      <p:bldP spid="395285" grpId="0"/>
      <p:bldP spid="395286" grpId="0"/>
      <p:bldP spid="395292" grpId="0"/>
      <p:bldP spid="3952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8557" name="Rectangle 29"/>
          <p:cNvSpPr>
            <a:spLocks noChangeArrowheads="1"/>
          </p:cNvSpPr>
          <p:nvPr/>
        </p:nvSpPr>
        <p:spPr bwMode="auto">
          <a:xfrm>
            <a:off x="619125" y="5387975"/>
            <a:ext cx="8101013" cy="420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371600" indent="-1371600" eaLnBrk="1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US" sz="2400" b="1">
                <a:solidFill>
                  <a:srgbClr val="FFEB55"/>
                </a:solidFill>
              </a:rPr>
              <a:t>Answer:  </a:t>
            </a:r>
            <a:r>
              <a:rPr lang="en-US" sz="2400"/>
              <a:t>15.75</a:t>
            </a:r>
          </a:p>
        </p:txBody>
      </p:sp>
      <p:grpSp>
        <p:nvGrpSpPr>
          <p:cNvPr id="278566" name="Group 38"/>
          <p:cNvGrpSpPr>
            <a:grpSpLocks/>
          </p:cNvGrpSpPr>
          <p:nvPr/>
        </p:nvGrpSpPr>
        <p:grpSpPr bwMode="auto">
          <a:xfrm>
            <a:off x="731838" y="1047750"/>
            <a:ext cx="8255000" cy="714375"/>
            <a:chOff x="461" y="660"/>
            <a:chExt cx="5200" cy="450"/>
          </a:xfrm>
        </p:grpSpPr>
        <p:sp>
          <p:nvSpPr>
            <p:cNvPr id="278551" name="Text Box 23"/>
            <p:cNvSpPr txBox="1">
              <a:spLocks noChangeArrowheads="1"/>
            </p:cNvSpPr>
            <p:nvPr/>
          </p:nvSpPr>
          <p:spPr bwMode="auto">
            <a:xfrm>
              <a:off x="461" y="749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                                                        and             Find </a:t>
              </a:r>
              <a:r>
                <a:rPr lang="en-US" sz="2400" b="1" i="1">
                  <a:solidFill>
                    <a:srgbClr val="FFEB55"/>
                  </a:solidFill>
                </a:rPr>
                <a:t>BY</a:t>
              </a:r>
              <a:r>
                <a:rPr lang="en-US" sz="2400" b="1">
                  <a:solidFill>
                    <a:srgbClr val="FFEB55"/>
                  </a:solidFill>
                </a:rPr>
                <a:t>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78553" name="Picture 25" descr="Ch06-133"/>
            <p:cNvPicPr>
              <a:picLocks noChangeAspect="1" noChangeArrowheads="1"/>
            </p:cNvPicPr>
            <p:nvPr/>
          </p:nvPicPr>
          <p:blipFill>
            <a:blip r:embed="rId3" cstate="print"/>
            <a:srcRect t="-3786" r="25768"/>
            <a:stretch>
              <a:fillRect/>
            </a:stretch>
          </p:blipFill>
          <p:spPr bwMode="invGray">
            <a:xfrm>
              <a:off x="727" y="781"/>
              <a:ext cx="2996" cy="329"/>
            </a:xfrm>
            <a:prstGeom prst="rect">
              <a:avLst/>
            </a:prstGeom>
            <a:noFill/>
          </p:spPr>
        </p:pic>
        <p:pic>
          <p:nvPicPr>
            <p:cNvPr id="278562" name="Picture 34" descr="Ch06-133"/>
            <p:cNvPicPr>
              <a:picLocks noChangeAspect="1" noChangeArrowheads="1"/>
            </p:cNvPicPr>
            <p:nvPr/>
          </p:nvPicPr>
          <p:blipFill>
            <a:blip r:embed="rId3" cstate="print"/>
            <a:srcRect l="83226" t="-41956"/>
            <a:stretch>
              <a:fillRect/>
            </a:stretch>
          </p:blipFill>
          <p:spPr bwMode="invGray">
            <a:xfrm>
              <a:off x="4065" y="660"/>
              <a:ext cx="677" cy="450"/>
            </a:xfrm>
            <a:prstGeom prst="rect">
              <a:avLst/>
            </a:prstGeom>
            <a:noFill/>
          </p:spPr>
        </p:pic>
      </p:grpSp>
      <p:grpSp>
        <p:nvGrpSpPr>
          <p:cNvPr id="278565" name="Group 37"/>
          <p:cNvGrpSpPr>
            <a:grpSpLocks/>
          </p:cNvGrpSpPr>
          <p:nvPr/>
        </p:nvGrpSpPr>
        <p:grpSpPr bwMode="auto">
          <a:xfrm>
            <a:off x="2138363" y="1885950"/>
            <a:ext cx="4611687" cy="2955925"/>
            <a:chOff x="1347" y="1188"/>
            <a:chExt cx="2905" cy="1862"/>
          </a:xfrm>
        </p:grpSpPr>
        <p:pic>
          <p:nvPicPr>
            <p:cNvPr id="278559" name="Picture 31" descr="Ch06-004A"/>
            <p:cNvPicPr>
              <a:picLocks noChangeAspect="1" noChangeArrowheads="1"/>
            </p:cNvPicPr>
            <p:nvPr/>
          </p:nvPicPr>
          <p:blipFill>
            <a:blip r:embed="rId4" cstate="print">
              <a:lum bright="100000" contrast="-100000"/>
            </a:blip>
            <a:srcRect r="5107"/>
            <a:stretch>
              <a:fillRect/>
            </a:stretch>
          </p:blipFill>
          <p:spPr bwMode="invGray">
            <a:xfrm>
              <a:off x="1347" y="1188"/>
              <a:ext cx="2694" cy="1862"/>
            </a:xfrm>
            <a:prstGeom prst="rect">
              <a:avLst/>
            </a:prstGeom>
            <a:noFill/>
          </p:spPr>
        </p:pic>
        <p:sp>
          <p:nvSpPr>
            <p:cNvPr id="278564" name="Rectangle 36"/>
            <p:cNvSpPr>
              <a:spLocks noChangeArrowheads="1"/>
            </p:cNvSpPr>
            <p:nvPr/>
          </p:nvSpPr>
          <p:spPr bwMode="auto">
            <a:xfrm>
              <a:off x="3987" y="2644"/>
              <a:ext cx="265" cy="30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800" i="1"/>
                <a:t>B</a:t>
              </a:r>
            </a:p>
          </p:txBody>
        </p:sp>
      </p:grpSp>
      <p:sp>
        <p:nvSpPr>
          <p:cNvPr id="278568" name="Rectangle 40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8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8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8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79590" name="Picture 38" descr="TWEch6(308)ex2REMAKE"/>
          <p:cNvPicPr>
            <a:picLocks noChangeAspect="1" noChangeArrowheads="1"/>
          </p:cNvPicPr>
          <p:nvPr/>
        </p:nvPicPr>
        <p:blipFill>
          <a:blip r:embed="rId3" cstate="print">
            <a:lum bright="100000" contrast="-100000"/>
          </a:blip>
          <a:srcRect/>
          <a:stretch>
            <a:fillRect/>
          </a:stretch>
        </p:blipFill>
        <p:spPr bwMode="invGray">
          <a:xfrm>
            <a:off x="2663825" y="2622550"/>
            <a:ext cx="3981450" cy="2328863"/>
          </a:xfrm>
          <a:prstGeom prst="rect">
            <a:avLst/>
          </a:prstGeom>
          <a:noFill/>
        </p:spPr>
      </p:pic>
      <p:grpSp>
        <p:nvGrpSpPr>
          <p:cNvPr id="279593" name="Group 41"/>
          <p:cNvGrpSpPr>
            <a:grpSpLocks/>
          </p:cNvGrpSpPr>
          <p:nvPr/>
        </p:nvGrpSpPr>
        <p:grpSpPr bwMode="auto">
          <a:xfrm>
            <a:off x="619125" y="1144588"/>
            <a:ext cx="8255000" cy="1055687"/>
            <a:chOff x="390" y="721"/>
            <a:chExt cx="5200" cy="665"/>
          </a:xfrm>
        </p:grpSpPr>
        <p:sp>
          <p:nvSpPr>
            <p:cNvPr id="279575" name="Text Box 23"/>
            <p:cNvSpPr txBox="1">
              <a:spLocks noChangeArrowheads="1"/>
            </p:cNvSpPr>
            <p:nvPr/>
          </p:nvSpPr>
          <p:spPr bwMode="auto">
            <a:xfrm>
              <a:off x="390" y="74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                                         and                     Determine whether               Explain.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79579" name="Picture 27" descr="Ch06-13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1259" y="1068"/>
              <a:ext cx="663" cy="318"/>
            </a:xfrm>
            <a:prstGeom prst="rect">
              <a:avLst/>
            </a:prstGeom>
            <a:noFill/>
          </p:spPr>
        </p:pic>
        <p:pic>
          <p:nvPicPr>
            <p:cNvPr id="279580" name="Picture 28" descr="Ch06-134"/>
            <p:cNvPicPr>
              <a:picLocks noChangeAspect="1" noChangeArrowheads="1"/>
            </p:cNvPicPr>
            <p:nvPr/>
          </p:nvPicPr>
          <p:blipFill>
            <a:blip r:embed="rId5" cstate="print"/>
            <a:srcRect l="72740"/>
            <a:stretch>
              <a:fillRect/>
            </a:stretch>
          </p:blipFill>
          <p:spPr bwMode="invGray">
            <a:xfrm>
              <a:off x="3243" y="721"/>
              <a:ext cx="968" cy="435"/>
            </a:xfrm>
            <a:prstGeom prst="rect">
              <a:avLst/>
            </a:prstGeom>
            <a:noFill/>
          </p:spPr>
        </p:pic>
        <p:pic>
          <p:nvPicPr>
            <p:cNvPr id="279592" name="Picture 40" descr="Ch06-134"/>
            <p:cNvPicPr>
              <a:picLocks noChangeAspect="1" noChangeArrowheads="1"/>
            </p:cNvPicPr>
            <p:nvPr/>
          </p:nvPicPr>
          <p:blipFill>
            <a:blip r:embed="rId5" cstate="print"/>
            <a:srcRect r="38158"/>
            <a:stretch>
              <a:fillRect/>
            </a:stretch>
          </p:blipFill>
          <p:spPr bwMode="invGray">
            <a:xfrm>
              <a:off x="654" y="721"/>
              <a:ext cx="2196" cy="435"/>
            </a:xfrm>
            <a:prstGeom prst="rect">
              <a:avLst/>
            </a:prstGeom>
            <a:noFill/>
          </p:spPr>
        </p:pic>
      </p:grpSp>
      <p:sp>
        <p:nvSpPr>
          <p:cNvPr id="279595" name="Rectangle 43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9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9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396307" name="Group 19"/>
          <p:cNvGrpSpPr>
            <a:grpSpLocks/>
          </p:cNvGrpSpPr>
          <p:nvPr/>
        </p:nvGrpSpPr>
        <p:grpSpPr bwMode="auto">
          <a:xfrm>
            <a:off x="619125" y="1182688"/>
            <a:ext cx="8255000" cy="1212850"/>
            <a:chOff x="390" y="745"/>
            <a:chExt cx="5200" cy="764"/>
          </a:xfrm>
        </p:grpSpPr>
        <p:sp>
          <p:nvSpPr>
            <p:cNvPr id="396304" name="Text Box 16"/>
            <p:cNvSpPr txBox="1">
              <a:spLocks noChangeArrowheads="1"/>
            </p:cNvSpPr>
            <p:nvPr/>
          </p:nvSpPr>
          <p:spPr bwMode="auto">
            <a:xfrm>
              <a:off x="390" y="74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In order to show that               we must show that</a:t>
              </a:r>
              <a:endParaRPr lang="en-US" sz="2400" i="1"/>
            </a:p>
          </p:txBody>
        </p:sp>
        <p:pic>
          <p:nvPicPr>
            <p:cNvPr id="396305" name="Picture 17" descr="Ch06-13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invGray">
            <a:xfrm>
              <a:off x="455" y="1071"/>
              <a:ext cx="2987" cy="438"/>
            </a:xfrm>
            <a:prstGeom prst="rect">
              <a:avLst/>
            </a:prstGeom>
            <a:noFill/>
          </p:spPr>
        </p:pic>
        <p:pic>
          <p:nvPicPr>
            <p:cNvPr id="396306" name="Picture 18" descr="Ch06-13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invGray">
            <a:xfrm>
              <a:off x="2264" y="790"/>
              <a:ext cx="663" cy="318"/>
            </a:xfrm>
            <a:prstGeom prst="rect">
              <a:avLst/>
            </a:prstGeom>
            <a:noFill/>
          </p:spPr>
        </p:pic>
      </p:grpSp>
      <p:grpSp>
        <p:nvGrpSpPr>
          <p:cNvPr id="396310" name="Group 22"/>
          <p:cNvGrpSpPr>
            <a:grpSpLocks/>
          </p:cNvGrpSpPr>
          <p:nvPr/>
        </p:nvGrpSpPr>
        <p:grpSpPr bwMode="auto">
          <a:xfrm>
            <a:off x="619125" y="2774950"/>
            <a:ext cx="8255000" cy="806450"/>
            <a:chOff x="390" y="1597"/>
            <a:chExt cx="5200" cy="508"/>
          </a:xfrm>
        </p:grpSpPr>
        <p:sp>
          <p:nvSpPr>
            <p:cNvPr id="396308" name="Text Box 20"/>
            <p:cNvSpPr txBox="1">
              <a:spLocks noChangeArrowheads="1"/>
            </p:cNvSpPr>
            <p:nvPr/>
          </p:nvSpPr>
          <p:spPr bwMode="auto">
            <a:xfrm>
              <a:off x="390" y="1597"/>
              <a:ext cx="5200" cy="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/>
                <a:t>Since                                                the sides have proportional length.</a:t>
              </a:r>
              <a:endParaRPr lang="en-US" sz="2400" i="1"/>
            </a:p>
          </p:txBody>
        </p:sp>
        <p:pic>
          <p:nvPicPr>
            <p:cNvPr id="396309" name="Picture 21" descr="Ch06-1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993" y="1640"/>
              <a:ext cx="2430" cy="438"/>
            </a:xfrm>
            <a:prstGeom prst="rect">
              <a:avLst/>
            </a:prstGeom>
            <a:noFill/>
          </p:spPr>
        </p:pic>
      </p:grpSp>
      <p:grpSp>
        <p:nvGrpSpPr>
          <p:cNvPr id="396315" name="Group 27"/>
          <p:cNvGrpSpPr>
            <a:grpSpLocks/>
          </p:cNvGrpSpPr>
          <p:nvPr/>
        </p:nvGrpSpPr>
        <p:grpSpPr bwMode="auto">
          <a:xfrm>
            <a:off x="619125" y="4381500"/>
            <a:ext cx="8524875" cy="1274763"/>
            <a:chOff x="390" y="2760"/>
            <a:chExt cx="5370" cy="803"/>
          </a:xfrm>
        </p:grpSpPr>
        <p:sp>
          <p:nvSpPr>
            <p:cNvPr id="396311" name="Rectangle 23"/>
            <p:cNvSpPr>
              <a:spLocks noChangeArrowheads="1"/>
            </p:cNvSpPr>
            <p:nvPr/>
          </p:nvSpPr>
          <p:spPr bwMode="auto">
            <a:xfrm>
              <a:off x="390" y="2760"/>
              <a:ext cx="5370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                  since the segments have proportional lengths, </a:t>
              </a:r>
            </a:p>
          </p:txBody>
        </p:sp>
        <p:pic>
          <p:nvPicPr>
            <p:cNvPr id="396312" name="Picture 24" descr="Ch06-14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2033" y="3245"/>
              <a:ext cx="663" cy="318"/>
            </a:xfrm>
            <a:prstGeom prst="rect">
              <a:avLst/>
            </a:prstGeom>
            <a:noFill/>
          </p:spPr>
        </p:pic>
        <p:pic>
          <p:nvPicPr>
            <p:cNvPr id="396313" name="Picture 25" descr="Ch06-139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1332" y="2801"/>
              <a:ext cx="900" cy="438"/>
            </a:xfrm>
            <a:prstGeom prst="rect">
              <a:avLst/>
            </a:prstGeom>
            <a:noFill/>
          </p:spPr>
        </p:pic>
      </p:grpSp>
      <p:sp>
        <p:nvSpPr>
          <p:cNvPr id="396317" name="Rectangle 29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Example 2: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6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6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0584" name="Object 8"/>
          <p:cNvGraphicFramePr>
            <a:graphicFrameLocks noChangeAspect="1"/>
          </p:cNvGraphicFramePr>
          <p:nvPr/>
        </p:nvGraphicFramePr>
        <p:xfrm>
          <a:off x="0" y="0"/>
          <a:ext cx="914400" cy="596900"/>
        </p:xfrm>
        <a:graphic>
          <a:graphicData uri="http://schemas.openxmlformats.org/presentationml/2006/ole">
            <p:oleObj spid="_x0000_s280584" name="Equation" r:id="rId4" imgW="914400" imgH="596880" progId="Equation.DSMT4">
              <p:embed/>
            </p:oleObj>
          </a:graphicData>
        </a:graphic>
      </p:graphicFrame>
      <p:grpSp>
        <p:nvGrpSpPr>
          <p:cNvPr id="280608" name="Group 32"/>
          <p:cNvGrpSpPr>
            <a:grpSpLocks/>
          </p:cNvGrpSpPr>
          <p:nvPr/>
        </p:nvGrpSpPr>
        <p:grpSpPr bwMode="auto">
          <a:xfrm>
            <a:off x="619125" y="1182688"/>
            <a:ext cx="8255000" cy="1031875"/>
            <a:chOff x="390" y="745"/>
            <a:chExt cx="5200" cy="650"/>
          </a:xfrm>
        </p:grpSpPr>
        <p:sp>
          <p:nvSpPr>
            <p:cNvPr id="280601" name="Text Box 25"/>
            <p:cNvSpPr txBox="1">
              <a:spLocks noChangeArrowheads="1"/>
            </p:cNvSpPr>
            <p:nvPr/>
          </p:nvSpPr>
          <p:spPr bwMode="auto">
            <a:xfrm>
              <a:off x="390" y="745"/>
              <a:ext cx="5200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lnSpc>
                  <a:spcPct val="12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  <a:tabLst>
                  <a:tab pos="1257300" algn="l"/>
                </a:tabLst>
              </a:pPr>
              <a:r>
                <a:rPr lang="en-US" sz="2400" b="1">
                  <a:solidFill>
                    <a:srgbClr val="FFEB55"/>
                  </a:solidFill>
                </a:rPr>
                <a:t>In                                                          and</a:t>
              </a:r>
              <a:r>
                <a:rPr lang="en-US" sz="2400">
                  <a:solidFill>
                    <a:srgbClr val="FFEB55"/>
                  </a:solidFill>
                </a:rPr>
                <a:t> </a:t>
              </a:r>
              <a:r>
                <a:rPr lang="en-US" sz="2400" i="1">
                  <a:solidFill>
                    <a:srgbClr val="FFEB55"/>
                  </a:solidFill>
                </a:rPr>
                <a:t>AZ</a:t>
              </a:r>
              <a:r>
                <a:rPr lang="en-US" sz="2400">
                  <a:solidFill>
                    <a:srgbClr val="FFEB55"/>
                  </a:solidFill>
                </a:rPr>
                <a:t> = 32.</a:t>
              </a:r>
              <a:r>
                <a:rPr lang="en-US" sz="2400" b="1">
                  <a:solidFill>
                    <a:srgbClr val="FFEB55"/>
                  </a:solidFill>
                </a:rPr>
                <a:t> Determine whether                 Explain.</a:t>
              </a:r>
              <a:endParaRPr lang="en-US" sz="2400" b="1" i="1">
                <a:solidFill>
                  <a:srgbClr val="FFEB55"/>
                </a:solidFill>
              </a:endParaRPr>
            </a:p>
          </p:txBody>
        </p:sp>
        <p:pic>
          <p:nvPicPr>
            <p:cNvPr id="280606" name="Picture 30" descr="Ch06-14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invGray">
            <a:xfrm>
              <a:off x="2242" y="1077"/>
              <a:ext cx="744" cy="318"/>
            </a:xfrm>
            <a:prstGeom prst="rect">
              <a:avLst/>
            </a:prstGeom>
            <a:noFill/>
          </p:spPr>
        </p:pic>
        <p:pic>
          <p:nvPicPr>
            <p:cNvPr id="280607" name="Picture 31" descr="Ch06-14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invGray">
            <a:xfrm>
              <a:off x="654" y="861"/>
              <a:ext cx="2981" cy="186"/>
            </a:xfrm>
            <a:prstGeom prst="rect">
              <a:avLst/>
            </a:prstGeom>
            <a:noFill/>
          </p:spPr>
        </p:pic>
      </p:grpSp>
      <p:grpSp>
        <p:nvGrpSpPr>
          <p:cNvPr id="280615" name="Group 39"/>
          <p:cNvGrpSpPr>
            <a:grpSpLocks/>
          </p:cNvGrpSpPr>
          <p:nvPr/>
        </p:nvGrpSpPr>
        <p:grpSpPr bwMode="auto">
          <a:xfrm>
            <a:off x="619125" y="4965700"/>
            <a:ext cx="8101013" cy="1333500"/>
            <a:chOff x="390" y="3128"/>
            <a:chExt cx="5103" cy="840"/>
          </a:xfrm>
        </p:grpSpPr>
        <p:sp>
          <p:nvSpPr>
            <p:cNvPr id="280611" name="Rectangle 35"/>
            <p:cNvSpPr>
              <a:spLocks noChangeArrowheads="1"/>
            </p:cNvSpPr>
            <p:nvPr/>
          </p:nvSpPr>
          <p:spPr bwMode="auto">
            <a:xfrm>
              <a:off x="390" y="3128"/>
              <a:ext cx="5103" cy="2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371600" indent="-1371600" eaLnBrk="1" hangingPunct="1">
                <a:lnSpc>
                  <a:spcPct val="160000"/>
                </a:lnSpc>
                <a:spcBef>
                  <a:spcPct val="2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b="1">
                  <a:solidFill>
                    <a:srgbClr val="FFEB55"/>
                  </a:solidFill>
                </a:rPr>
                <a:t>Answer:  </a:t>
              </a:r>
              <a:r>
                <a:rPr lang="en-US" sz="2400"/>
                <a:t>No; the segments are not in proportion since </a:t>
              </a:r>
            </a:p>
          </p:txBody>
        </p:sp>
        <p:pic>
          <p:nvPicPr>
            <p:cNvPr id="280614" name="Picture 38" descr="Ch06-143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invGray">
            <a:xfrm>
              <a:off x="1277" y="3530"/>
              <a:ext cx="1958" cy="438"/>
            </a:xfrm>
            <a:prstGeom prst="rect">
              <a:avLst/>
            </a:prstGeom>
            <a:noFill/>
          </p:spPr>
        </p:pic>
      </p:grpSp>
      <p:grpSp>
        <p:nvGrpSpPr>
          <p:cNvPr id="280617" name="Group 41"/>
          <p:cNvGrpSpPr>
            <a:grpSpLocks/>
          </p:cNvGrpSpPr>
          <p:nvPr/>
        </p:nvGrpSpPr>
        <p:grpSpPr bwMode="auto">
          <a:xfrm>
            <a:off x="1878013" y="2354263"/>
            <a:ext cx="5151437" cy="2743200"/>
            <a:chOff x="1183" y="1483"/>
            <a:chExt cx="3245" cy="1728"/>
          </a:xfrm>
        </p:grpSpPr>
        <p:pic>
          <p:nvPicPr>
            <p:cNvPr id="280609" name="Picture 33" descr="C6-005A"/>
            <p:cNvPicPr>
              <a:picLocks noChangeAspect="1" noChangeArrowheads="1"/>
            </p:cNvPicPr>
            <p:nvPr/>
          </p:nvPicPr>
          <p:blipFill>
            <a:blip r:embed="rId8" cstate="print">
              <a:lum bright="100000" contrast="-100000"/>
            </a:blip>
            <a:srcRect r="5357"/>
            <a:stretch>
              <a:fillRect/>
            </a:stretch>
          </p:blipFill>
          <p:spPr bwMode="invGray">
            <a:xfrm>
              <a:off x="1183" y="1483"/>
              <a:ext cx="3003" cy="1728"/>
            </a:xfrm>
            <a:prstGeom prst="rect">
              <a:avLst/>
            </a:prstGeom>
            <a:noFill/>
          </p:spPr>
        </p:pic>
        <p:sp>
          <p:nvSpPr>
            <p:cNvPr id="280616" name="Rectangle 40"/>
            <p:cNvSpPr>
              <a:spLocks noChangeArrowheads="1"/>
            </p:cNvSpPr>
            <p:nvPr/>
          </p:nvSpPr>
          <p:spPr bwMode="auto">
            <a:xfrm>
              <a:off x="4184" y="1487"/>
              <a:ext cx="244" cy="265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90000"/>
                </a:lnSpc>
                <a:spcBef>
                  <a:spcPct val="50000"/>
                </a:spcBef>
                <a:spcAft>
                  <a:spcPct val="20000"/>
                </a:spcAft>
                <a:buClr>
                  <a:srgbClr val="FFFFFF"/>
                </a:buClr>
              </a:pPr>
              <a:r>
                <a:rPr lang="en-US" sz="2400" i="1"/>
                <a:t>X</a:t>
              </a:r>
            </a:p>
          </p:txBody>
        </p:sp>
      </p:grpSp>
      <p:sp>
        <p:nvSpPr>
          <p:cNvPr id="280619" name="Rectangle 43"/>
          <p:cNvSpPr>
            <a:spLocks noChangeArrowheads="1"/>
          </p:cNvSpPr>
          <p:nvPr/>
        </p:nvSpPr>
        <p:spPr bwMode="auto">
          <a:xfrm>
            <a:off x="615950" y="433388"/>
            <a:ext cx="3111500" cy="7620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Your Turn: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0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11585</TotalTime>
  <Words>780</Words>
  <Application>Microsoft Office PowerPoint</Application>
  <PresentationFormat>On-screen Show (4:3)</PresentationFormat>
  <Paragraphs>148</Paragraphs>
  <Slides>30</Slides>
  <Notes>30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  <vt:variant>
        <vt:lpstr>Custom Shows</vt:lpstr>
      </vt:variant>
      <vt:variant>
        <vt:i4>10</vt:i4>
      </vt:variant>
    </vt:vector>
  </HeadingPairs>
  <TitlesOfParts>
    <vt:vector size="42" baseType="lpstr">
      <vt:lpstr>Fading Grid</vt:lpstr>
      <vt:lpstr>Equation</vt:lpstr>
      <vt:lpstr>Slide 1</vt:lpstr>
      <vt:lpstr>Objectives</vt:lpstr>
      <vt:lpstr>Triangle Proportionality Theorem</vt:lpstr>
      <vt:lpstr>Slide 4</vt:lpstr>
      <vt:lpstr>Slide 5</vt:lpstr>
      <vt:lpstr>Slide 6</vt:lpstr>
      <vt:lpstr>Slide 7</vt:lpstr>
      <vt:lpstr>Slide 8</vt:lpstr>
      <vt:lpstr>Slide 9</vt:lpstr>
      <vt:lpstr>Triangle Midsegment Theorem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Divide Segments Proportionally</vt:lpstr>
      <vt:lpstr>Divide Segments Proportionally</vt:lpstr>
      <vt:lpstr>Divide Segments Proportionally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Assignment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Interactive Chalkboard</dc:title>
  <dc:subject/>
  <dc:creator/>
  <cp:lastModifiedBy>Liz Padilla</cp:lastModifiedBy>
  <cp:revision>359</cp:revision>
  <dcterms:created xsi:type="dcterms:W3CDTF">2002-01-18T18:33:30Z</dcterms:created>
  <dcterms:modified xsi:type="dcterms:W3CDTF">2012-02-10T03:18:22Z</dcterms:modified>
</cp:coreProperties>
</file>