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7"/>
  </p:notesMasterIdLst>
  <p:handoutMasterIdLst>
    <p:handoutMasterId r:id="rId18"/>
  </p:handoutMasterIdLst>
  <p:sldIdLst>
    <p:sldId id="256" r:id="rId2"/>
    <p:sldId id="591" r:id="rId3"/>
    <p:sldId id="592" r:id="rId4"/>
    <p:sldId id="481" r:id="rId5"/>
    <p:sldId id="587" r:id="rId6"/>
    <p:sldId id="482" r:id="rId7"/>
    <p:sldId id="593" r:id="rId8"/>
    <p:sldId id="485" r:id="rId9"/>
    <p:sldId id="588" r:id="rId10"/>
    <p:sldId id="486" r:id="rId11"/>
    <p:sldId id="487" r:id="rId12"/>
    <p:sldId id="589" r:id="rId13"/>
    <p:sldId id="590" r:id="rId14"/>
    <p:sldId id="488" r:id="rId15"/>
    <p:sldId id="594" r:id="rId16"/>
  </p:sldIdLst>
  <p:sldSz cx="9144000" cy="6858000" type="screen4x3"/>
  <p:notesSz cx="6858000" cy="9296400"/>
  <p:custShowLst>
    <p:custShow name="transparency 1" id="0">
      <p:sldLst/>
    </p:custShow>
    <p:custShow name="transparency 2" id="1">
      <p:sldLst/>
    </p:custShow>
    <p:custShow name="transparency 3" id="2">
      <p:sldLst/>
    </p:custShow>
    <p:custShow name="transparency 4" id="3">
      <p:sldLst/>
    </p:custShow>
    <p:custShow name="transparency 5" id="4">
      <p:sldLst/>
    </p:custShow>
    <p:custShow name="transparency 6" id="5">
      <p:sldLst/>
    </p:custShow>
    <p:custShow name="transparency 7" id="6">
      <p:sldLst/>
    </p:custShow>
    <p:custShow name="transparency 8" id="7">
      <p:sldLst/>
    </p:custShow>
    <p:custShow name="transparency 9" id="8">
      <p:sldLst/>
    </p:custShow>
    <p:custShow name="dotcom" id="9">
      <p:sldLst/>
    </p:custShow>
  </p:custShowLst>
  <p:custDataLst>
    <p:tags r:id="rId1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006E"/>
    <a:srgbClr val="00FF00"/>
    <a:srgbClr val="FFCCFF"/>
    <a:srgbClr val="00CCFF"/>
    <a:srgbClr val="FF9900"/>
    <a:srgbClr val="FFEB55"/>
    <a:srgbClr val="5F5F5F"/>
    <a:srgbClr val="8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95" autoAdjust="0"/>
    <p:restoredTop sz="96866" autoAdjust="0"/>
  </p:normalViewPr>
  <p:slideViewPr>
    <p:cSldViewPr>
      <p:cViewPr>
        <p:scale>
          <a:sx n="50" d="100"/>
          <a:sy n="50" d="100"/>
        </p:scale>
        <p:origin x="-516" y="-72"/>
      </p:cViewPr>
      <p:guideLst>
        <p:guide orient="horz" pos="1410"/>
        <p:guide pos="2251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554"/>
    </p:cViewPr>
  </p:sorterViewPr>
  <p:notesViewPr>
    <p:cSldViewPr>
      <p:cViewPr varScale="1">
        <p:scale>
          <a:sx n="81" d="100"/>
          <a:sy n="81" d="100"/>
        </p:scale>
        <p:origin x="-1998" y="-90"/>
      </p:cViewPr>
      <p:guideLst>
        <p:guide orient="horz" pos="2929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62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62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6604AB0-E8C8-4799-AF87-E393049084E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E68AE2-D6DA-49A6-B67F-123A4DEB0F64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A35B9-30F3-42DD-B121-67568D19D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A35B9-30F3-42DD-B121-67568D19DF9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A35B9-30F3-42DD-B121-67568D19DF9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A35B9-30F3-42DD-B121-67568D19DF9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A35B9-30F3-42DD-B121-67568D19DF9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A35B9-30F3-42DD-B121-67568D19DF9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A35B9-30F3-42DD-B121-67568D19DF9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A35B9-30F3-42DD-B121-67568D19DF9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A35B9-30F3-42DD-B121-67568D19DF9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A35B9-30F3-42DD-B121-67568D19DF9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A35B9-30F3-42DD-B121-67568D19DF9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A35B9-30F3-42DD-B121-67568D19DF9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A35B9-30F3-42DD-B121-67568D19DF9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A35B9-30F3-42DD-B121-67568D19DF9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A35B9-30F3-42DD-B121-67568D19DF9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A35B9-30F3-42DD-B121-67568D19DF9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7010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427011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27012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427013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14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15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16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17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18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19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20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21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22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23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24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25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26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27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28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29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30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31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32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33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34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35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36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37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27038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427039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40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41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42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43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44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45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46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47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48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49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50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51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52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53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27054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427055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56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27057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27058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59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60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61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62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63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64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65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66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7067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68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69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70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71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72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73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74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27075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27076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27077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27078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27079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27E94BF-C493-4293-BFEC-C6D8DDD213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DDA37-00F8-4C57-A6FB-98CFD2EDF0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1FE45-643A-4CC3-BA56-FD7F5EF64B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FC82B-54DD-4DEF-8153-AF8F5D0716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216FA-708F-428E-9A24-C170AAF20A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583F8-B202-413F-91AF-273B468960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528E6-3B46-4AE4-802B-1E3547A0C6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42B88-6AEA-4EDC-8FB0-7A7410B1A6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738D0-2687-4034-BEB5-C251AF5ED5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EAD269-F25E-4D23-A520-D336C3A4C2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76DE2-C9D2-4B94-A213-DC37DEAC94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5986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425987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25988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425989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990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991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992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993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994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995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996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997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998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999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000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001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002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003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004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005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006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007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008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009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010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011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012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013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26014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426015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16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17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18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19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20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21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22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23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24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25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26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27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28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29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26030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426031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32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26033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26034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35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36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37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38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39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40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41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42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6043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044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045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046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047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048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049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050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2605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26052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2605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26054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BEFCC6A-5489-4D38-9512-883D6434806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26055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731838" y="2622550"/>
            <a:ext cx="7948612" cy="6953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4400" b="1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  <a:r>
              <a:rPr lang="en-US" sz="4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.5 </a:t>
            </a:r>
            <a:r>
              <a:rPr lang="en-US" sz="4400" b="1">
                <a:effectLst>
                  <a:outerShdw blurRad="38100" dist="38100" dir="2700000" algn="tl">
                    <a:srgbClr val="000000"/>
                  </a:outerShdw>
                </a:effectLst>
              </a:rPr>
              <a:t>Parts of Similar Triangles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6999" name="Rectangle 39"/>
          <p:cNvSpPr>
            <a:spLocks noChangeArrowheads="1"/>
          </p:cNvSpPr>
          <p:nvPr/>
        </p:nvSpPr>
        <p:spPr bwMode="auto">
          <a:xfrm>
            <a:off x="619125" y="5811838"/>
            <a:ext cx="8101013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71600" indent="-13716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 b="1">
                <a:solidFill>
                  <a:srgbClr val="FFEB55"/>
                </a:solidFill>
              </a:rPr>
              <a:t>Answer:  </a:t>
            </a:r>
            <a:r>
              <a:rPr lang="en-US" sz="2400"/>
              <a:t>17.5</a:t>
            </a:r>
          </a:p>
        </p:txBody>
      </p:sp>
      <p:grpSp>
        <p:nvGrpSpPr>
          <p:cNvPr id="297004" name="Group 44"/>
          <p:cNvGrpSpPr>
            <a:grpSpLocks/>
          </p:cNvGrpSpPr>
          <p:nvPr/>
        </p:nvGrpSpPr>
        <p:grpSpPr bwMode="auto">
          <a:xfrm>
            <a:off x="1819275" y="2581275"/>
            <a:ext cx="4733925" cy="2962275"/>
            <a:chOff x="1146" y="1626"/>
            <a:chExt cx="2982" cy="1866"/>
          </a:xfrm>
        </p:grpSpPr>
        <p:pic>
          <p:nvPicPr>
            <p:cNvPr id="297001" name="Picture 41" descr="Ch06-010A"/>
            <p:cNvPicPr>
              <a:picLocks noChangeAspect="1" noChangeArrowheads="1"/>
            </p:cNvPicPr>
            <p:nvPr/>
          </p:nvPicPr>
          <p:blipFill>
            <a:blip r:embed="rId3" cstate="print">
              <a:lum bright="100000" contrast="-100000"/>
            </a:blip>
            <a:srcRect r="4146"/>
            <a:stretch>
              <a:fillRect/>
            </a:stretch>
          </p:blipFill>
          <p:spPr bwMode="invGray">
            <a:xfrm>
              <a:off x="1146" y="1626"/>
              <a:ext cx="2798" cy="1866"/>
            </a:xfrm>
            <a:prstGeom prst="rect">
              <a:avLst/>
            </a:prstGeom>
            <a:noFill/>
          </p:spPr>
        </p:pic>
        <p:sp>
          <p:nvSpPr>
            <p:cNvPr id="297003" name="Rectangle 43"/>
            <p:cNvSpPr>
              <a:spLocks noChangeArrowheads="1"/>
            </p:cNvSpPr>
            <p:nvPr/>
          </p:nvSpPr>
          <p:spPr bwMode="auto">
            <a:xfrm>
              <a:off x="3896" y="3233"/>
              <a:ext cx="232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  <a:spcAft>
                  <a:spcPct val="20000"/>
                </a:spcAft>
                <a:buClr>
                  <a:srgbClr val="FFFFFF"/>
                </a:buClr>
              </a:pPr>
              <a:r>
                <a:rPr lang="en-US" sz="2000" i="1"/>
                <a:t>N</a:t>
              </a:r>
            </a:p>
          </p:txBody>
        </p:sp>
      </p:grpSp>
      <p:grpSp>
        <p:nvGrpSpPr>
          <p:cNvPr id="297007" name="Group 47"/>
          <p:cNvGrpSpPr>
            <a:grpSpLocks/>
          </p:cNvGrpSpPr>
          <p:nvPr/>
        </p:nvGrpSpPr>
        <p:grpSpPr bwMode="auto">
          <a:xfrm>
            <a:off x="619125" y="1238250"/>
            <a:ext cx="8255000" cy="1279526"/>
            <a:chOff x="390" y="780"/>
            <a:chExt cx="5200" cy="806"/>
          </a:xfrm>
        </p:grpSpPr>
        <p:sp>
          <p:nvSpPr>
            <p:cNvPr id="296983" name="Text Box 23"/>
            <p:cNvSpPr txBox="1">
              <a:spLocks noChangeArrowheads="1"/>
            </p:cNvSpPr>
            <p:nvPr/>
          </p:nvSpPr>
          <p:spPr bwMode="auto">
            <a:xfrm>
              <a:off x="390" y="780"/>
              <a:ext cx="5200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r>
                <a:rPr lang="en-US" sz="2400" b="1" dirty="0">
                  <a:solidFill>
                    <a:srgbClr val="FFEB55"/>
                  </a:solidFill>
                </a:rPr>
                <a:t>In the figure,                                  is an </a:t>
              </a:r>
              <a:r>
                <a:rPr lang="en-US" sz="2400" b="1" dirty="0" smtClean="0">
                  <a:solidFill>
                    <a:srgbClr val="FFEB55"/>
                  </a:solidFill>
                </a:rPr>
                <a:t>angle bisector </a:t>
              </a:r>
              <a:r>
                <a:rPr lang="en-US" sz="2400" b="1" dirty="0">
                  <a:solidFill>
                    <a:srgbClr val="FFEB55"/>
                  </a:solidFill>
                </a:rPr>
                <a:t>of         </a:t>
              </a:r>
              <a:br>
                <a:rPr lang="en-US" sz="2400" b="1" dirty="0">
                  <a:solidFill>
                    <a:srgbClr val="FFEB55"/>
                  </a:solidFill>
                </a:rPr>
              </a:br>
              <a:r>
                <a:rPr lang="en-US" sz="2400" b="1" dirty="0">
                  <a:solidFill>
                    <a:srgbClr val="FFEB55"/>
                  </a:solidFill>
                </a:rPr>
                <a:t>           and        is an </a:t>
              </a:r>
              <a:r>
                <a:rPr lang="en-US" sz="2400" b="1" dirty="0" smtClean="0">
                  <a:solidFill>
                    <a:srgbClr val="FFEB55"/>
                  </a:solidFill>
                </a:rPr>
                <a:t>angle bisector </a:t>
              </a:r>
              <a:r>
                <a:rPr lang="en-US" sz="2400" b="1" dirty="0">
                  <a:solidFill>
                    <a:srgbClr val="FFEB55"/>
                  </a:solidFill>
                </a:rPr>
                <a:t>of             Find </a:t>
              </a:r>
              <a:r>
                <a:rPr lang="en-US" sz="2400" i="1" dirty="0" smtClean="0">
                  <a:solidFill>
                    <a:srgbClr val="FFEB55"/>
                  </a:solidFill>
                </a:rPr>
                <a:t>x</a:t>
              </a:r>
              <a:r>
                <a:rPr lang="en-US" sz="2400" b="1" dirty="0" smtClean="0">
                  <a:solidFill>
                    <a:srgbClr val="FFEB55"/>
                  </a:solidFill>
                </a:rPr>
                <a:t> if    </a:t>
              </a:r>
              <a:br>
                <a:rPr lang="en-US" sz="2400" b="1" dirty="0" smtClean="0">
                  <a:solidFill>
                    <a:srgbClr val="FFEB55"/>
                  </a:solidFill>
                </a:rPr>
              </a:br>
              <a:endParaRPr lang="en-US" sz="2400" b="1" dirty="0" smtClean="0">
                <a:solidFill>
                  <a:srgbClr val="FFEB55"/>
                </a:solidFill>
              </a:endParaRPr>
            </a:p>
            <a:p>
              <a:pPr eaLnBrk="1" hangingPunct="1"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r>
                <a:rPr lang="en-US" sz="2400" b="1" dirty="0" smtClean="0">
                  <a:solidFill>
                    <a:srgbClr val="FFEB55"/>
                  </a:solidFill>
                </a:rPr>
                <a:t/>
              </a:r>
              <a:br>
                <a:rPr lang="en-US" sz="2400" b="1" dirty="0" smtClean="0">
                  <a:solidFill>
                    <a:srgbClr val="FFEB55"/>
                  </a:solidFill>
                </a:rPr>
              </a:br>
              <a:r>
                <a:rPr lang="en-US" sz="2400" b="1" dirty="0" smtClean="0">
                  <a:solidFill>
                    <a:srgbClr val="FFEB55"/>
                  </a:solidFill>
                </a:rPr>
                <a:t>            </a:t>
              </a:r>
              <a:endParaRPr lang="en-US" sz="2400" b="1" i="1" dirty="0">
                <a:solidFill>
                  <a:srgbClr val="FFEB55"/>
                </a:solidFill>
              </a:endParaRPr>
            </a:p>
          </p:txBody>
        </p:sp>
        <p:pic>
          <p:nvPicPr>
            <p:cNvPr id="296991" name="Picture 31" descr="Ch06-230"/>
            <p:cNvPicPr>
              <a:picLocks noChangeAspect="1" noChangeArrowheads="1"/>
            </p:cNvPicPr>
            <p:nvPr/>
          </p:nvPicPr>
          <p:blipFill>
            <a:blip r:embed="rId4" cstate="print"/>
            <a:srcRect l="21086" t="-49463" r="58565" b="-9677"/>
            <a:stretch>
              <a:fillRect/>
            </a:stretch>
          </p:blipFill>
          <p:spPr bwMode="invGray">
            <a:xfrm>
              <a:off x="432" y="1272"/>
              <a:ext cx="689" cy="296"/>
            </a:xfrm>
            <a:prstGeom prst="rect">
              <a:avLst/>
            </a:prstGeom>
            <a:noFill/>
          </p:spPr>
        </p:pic>
        <p:pic>
          <p:nvPicPr>
            <p:cNvPr id="296992" name="Picture 32" descr="Ch06-22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invGray">
            <a:xfrm>
              <a:off x="1664" y="855"/>
              <a:ext cx="1320" cy="156"/>
            </a:xfrm>
            <a:prstGeom prst="rect">
              <a:avLst/>
            </a:prstGeom>
            <a:noFill/>
          </p:spPr>
        </p:pic>
        <p:pic>
          <p:nvPicPr>
            <p:cNvPr id="296993" name="Picture 33" descr="Ch06-22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invGray">
            <a:xfrm>
              <a:off x="3067" y="813"/>
              <a:ext cx="282" cy="204"/>
            </a:xfrm>
            <a:prstGeom prst="rect">
              <a:avLst/>
            </a:prstGeom>
            <a:noFill/>
          </p:spPr>
        </p:pic>
        <p:pic>
          <p:nvPicPr>
            <p:cNvPr id="296994" name="Picture 34" descr="Ch06-228"/>
            <p:cNvPicPr>
              <a:picLocks noChangeAspect="1" noChangeArrowheads="1"/>
            </p:cNvPicPr>
            <p:nvPr/>
          </p:nvPicPr>
          <p:blipFill>
            <a:blip r:embed="rId7" cstate="print"/>
            <a:srcRect r="54039" b="-23529"/>
            <a:stretch>
              <a:fillRect/>
            </a:stretch>
          </p:blipFill>
          <p:spPr bwMode="invGray">
            <a:xfrm>
              <a:off x="455" y="1037"/>
              <a:ext cx="586" cy="252"/>
            </a:xfrm>
            <a:prstGeom prst="rect">
              <a:avLst/>
            </a:prstGeom>
            <a:noFill/>
          </p:spPr>
        </p:pic>
        <p:pic>
          <p:nvPicPr>
            <p:cNvPr id="296995" name="Picture 35" descr="Ch06-229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invGray">
            <a:xfrm>
              <a:off x="4008" y="1080"/>
              <a:ext cx="594" cy="156"/>
            </a:xfrm>
            <a:prstGeom prst="rect">
              <a:avLst/>
            </a:prstGeom>
            <a:noFill/>
          </p:spPr>
        </p:pic>
        <p:pic>
          <p:nvPicPr>
            <p:cNvPr id="296996" name="Picture 36" descr="Ch06-230"/>
            <p:cNvPicPr>
              <a:picLocks noChangeAspect="1" noChangeArrowheads="1"/>
            </p:cNvPicPr>
            <p:nvPr/>
          </p:nvPicPr>
          <p:blipFill>
            <a:blip r:embed="rId4" cstate="print"/>
            <a:srcRect l="71471" t="-38710"/>
            <a:stretch>
              <a:fillRect/>
            </a:stretch>
          </p:blipFill>
          <p:spPr bwMode="invGray">
            <a:xfrm>
              <a:off x="1728" y="1272"/>
              <a:ext cx="966" cy="258"/>
            </a:xfrm>
            <a:prstGeom prst="rect">
              <a:avLst/>
            </a:prstGeom>
            <a:noFill/>
          </p:spPr>
        </p:pic>
        <p:pic>
          <p:nvPicPr>
            <p:cNvPr id="297005" name="Picture 45" descr="Ch06-228"/>
            <p:cNvPicPr>
              <a:picLocks noChangeAspect="1" noChangeArrowheads="1"/>
            </p:cNvPicPr>
            <p:nvPr/>
          </p:nvPicPr>
          <p:blipFill>
            <a:blip r:embed="rId7" cstate="print"/>
            <a:srcRect l="72549" t="-18628"/>
            <a:stretch>
              <a:fillRect/>
            </a:stretch>
          </p:blipFill>
          <p:spPr bwMode="invGray">
            <a:xfrm>
              <a:off x="1512" y="1008"/>
              <a:ext cx="350" cy="242"/>
            </a:xfrm>
            <a:prstGeom prst="rect">
              <a:avLst/>
            </a:prstGeom>
            <a:noFill/>
          </p:spPr>
        </p:pic>
        <p:pic>
          <p:nvPicPr>
            <p:cNvPr id="297006" name="Picture 46" descr="Ch06-230"/>
            <p:cNvPicPr>
              <a:picLocks noChangeAspect="1" noChangeArrowheads="1"/>
            </p:cNvPicPr>
            <p:nvPr/>
          </p:nvPicPr>
          <p:blipFill>
            <a:blip r:embed="rId4" cstate="print"/>
            <a:srcRect l="40904" r="39250" b="-17204"/>
            <a:stretch>
              <a:fillRect/>
            </a:stretch>
          </p:blipFill>
          <p:spPr bwMode="invGray">
            <a:xfrm>
              <a:off x="1080" y="1368"/>
              <a:ext cx="672" cy="218"/>
            </a:xfrm>
            <a:prstGeom prst="rect">
              <a:avLst/>
            </a:prstGeom>
            <a:noFill/>
          </p:spPr>
        </p:pic>
      </p:grpSp>
      <p:sp>
        <p:nvSpPr>
          <p:cNvPr id="297009" name="Rectangle 49"/>
          <p:cNvSpPr>
            <a:spLocks noChangeArrowheads="1"/>
          </p:cNvSpPr>
          <p:nvPr/>
        </p:nvSpPr>
        <p:spPr bwMode="auto">
          <a:xfrm>
            <a:off x="615950" y="433388"/>
            <a:ext cx="3111500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Your Turn: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7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7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96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98025" name="Picture 41" descr="TWEch6(p318)ex4REMAKE"/>
          <p:cNvPicPr>
            <a:picLocks noChangeAspect="1" noChangeArrowheads="1"/>
          </p:cNvPicPr>
          <p:nvPr/>
        </p:nvPicPr>
        <p:blipFill>
          <a:blip r:embed="rId3" cstate="print"/>
          <a:srcRect b="13083"/>
          <a:stretch>
            <a:fillRect/>
          </a:stretch>
        </p:blipFill>
        <p:spPr bwMode="invGray">
          <a:xfrm>
            <a:off x="1871663" y="2584450"/>
            <a:ext cx="5311775" cy="2573338"/>
          </a:xfrm>
          <a:prstGeom prst="rect">
            <a:avLst/>
          </a:prstGeom>
          <a:noFill/>
        </p:spPr>
      </p:pic>
      <p:grpSp>
        <p:nvGrpSpPr>
          <p:cNvPr id="298029" name="Group 45"/>
          <p:cNvGrpSpPr>
            <a:grpSpLocks/>
          </p:cNvGrpSpPr>
          <p:nvPr/>
        </p:nvGrpSpPr>
        <p:grpSpPr bwMode="auto">
          <a:xfrm>
            <a:off x="619125" y="1238250"/>
            <a:ext cx="8255000" cy="1084263"/>
            <a:chOff x="390" y="780"/>
            <a:chExt cx="5200" cy="683"/>
          </a:xfrm>
        </p:grpSpPr>
        <p:sp>
          <p:nvSpPr>
            <p:cNvPr id="298008" name="Text Box 24"/>
            <p:cNvSpPr txBox="1">
              <a:spLocks noChangeArrowheads="1"/>
            </p:cNvSpPr>
            <p:nvPr/>
          </p:nvSpPr>
          <p:spPr bwMode="auto">
            <a:xfrm>
              <a:off x="390" y="780"/>
              <a:ext cx="5200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r>
                <a:rPr lang="en-US" sz="2400" b="1">
                  <a:solidFill>
                    <a:srgbClr val="FFEB55"/>
                  </a:solidFill>
                </a:rPr>
                <a:t>The drawing below illustrates two poles supported by wires.                         ,              , and                          Find the height of the pole      .</a:t>
              </a:r>
              <a:endParaRPr lang="en-US" sz="2400" b="1" i="1">
                <a:solidFill>
                  <a:srgbClr val="FFEB55"/>
                </a:solidFill>
              </a:endParaRPr>
            </a:p>
          </p:txBody>
        </p:sp>
        <p:pic>
          <p:nvPicPr>
            <p:cNvPr id="298015" name="Picture 31" descr="Ch06-23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invGray">
            <a:xfrm>
              <a:off x="2447" y="1259"/>
              <a:ext cx="312" cy="204"/>
            </a:xfrm>
            <a:prstGeom prst="rect">
              <a:avLst/>
            </a:prstGeom>
            <a:noFill/>
          </p:spPr>
        </p:pic>
        <p:pic>
          <p:nvPicPr>
            <p:cNvPr id="298016" name="Picture 32" descr="Ch06-231"/>
            <p:cNvPicPr>
              <a:picLocks noChangeAspect="1" noChangeArrowheads="1"/>
            </p:cNvPicPr>
            <p:nvPr/>
          </p:nvPicPr>
          <p:blipFill>
            <a:blip r:embed="rId5" cstate="print"/>
            <a:srcRect r="3670" b="-15094"/>
            <a:stretch>
              <a:fillRect/>
            </a:stretch>
          </p:blipFill>
          <p:spPr bwMode="invGray">
            <a:xfrm>
              <a:off x="1064" y="1082"/>
              <a:ext cx="1260" cy="183"/>
            </a:xfrm>
            <a:prstGeom prst="rect">
              <a:avLst/>
            </a:prstGeom>
            <a:noFill/>
          </p:spPr>
        </p:pic>
        <p:pic>
          <p:nvPicPr>
            <p:cNvPr id="298018" name="Picture 34" descr="Ch06-232"/>
            <p:cNvPicPr>
              <a:picLocks noChangeAspect="1" noChangeArrowheads="1"/>
            </p:cNvPicPr>
            <p:nvPr/>
          </p:nvPicPr>
          <p:blipFill>
            <a:blip r:embed="rId6" cstate="print"/>
            <a:srcRect l="46465" t="-16908"/>
            <a:stretch>
              <a:fillRect/>
            </a:stretch>
          </p:blipFill>
          <p:spPr bwMode="invGray">
            <a:xfrm>
              <a:off x="3582" y="999"/>
              <a:ext cx="1310" cy="242"/>
            </a:xfrm>
            <a:prstGeom prst="rect">
              <a:avLst/>
            </a:prstGeom>
            <a:noFill/>
          </p:spPr>
        </p:pic>
        <p:pic>
          <p:nvPicPr>
            <p:cNvPr id="298027" name="Picture 43" descr="Ch06-232"/>
            <p:cNvPicPr>
              <a:picLocks noChangeAspect="1" noChangeArrowheads="1"/>
            </p:cNvPicPr>
            <p:nvPr/>
          </p:nvPicPr>
          <p:blipFill>
            <a:blip r:embed="rId6" cstate="print"/>
            <a:srcRect r="68370" b="-23189"/>
            <a:stretch>
              <a:fillRect/>
            </a:stretch>
          </p:blipFill>
          <p:spPr bwMode="invGray">
            <a:xfrm>
              <a:off x="2445" y="1034"/>
              <a:ext cx="774" cy="255"/>
            </a:xfrm>
            <a:prstGeom prst="rect">
              <a:avLst/>
            </a:prstGeom>
            <a:noFill/>
          </p:spPr>
        </p:pic>
      </p:grpSp>
      <p:sp>
        <p:nvSpPr>
          <p:cNvPr id="298034" name="Rectangle 50"/>
          <p:cNvSpPr>
            <a:spLocks noChangeArrowheads="1"/>
          </p:cNvSpPr>
          <p:nvPr/>
        </p:nvSpPr>
        <p:spPr bwMode="auto">
          <a:xfrm>
            <a:off x="615950" y="433388"/>
            <a:ext cx="3111500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Example 3: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8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8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407586" name="Group 34"/>
          <p:cNvGrpSpPr>
            <a:grpSpLocks/>
          </p:cNvGrpSpPr>
          <p:nvPr/>
        </p:nvGrpSpPr>
        <p:grpSpPr bwMode="auto">
          <a:xfrm>
            <a:off x="635000" y="1211263"/>
            <a:ext cx="8064500" cy="2760662"/>
            <a:chOff x="400" y="763"/>
            <a:chExt cx="5080" cy="1739"/>
          </a:xfrm>
        </p:grpSpPr>
        <p:sp>
          <p:nvSpPr>
            <p:cNvPr id="407566" name="Text Box 14"/>
            <p:cNvSpPr txBox="1">
              <a:spLocks noChangeArrowheads="1"/>
            </p:cNvSpPr>
            <p:nvPr/>
          </p:nvSpPr>
          <p:spPr bwMode="auto">
            <a:xfrm>
              <a:off x="400" y="763"/>
              <a:ext cx="5080" cy="16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1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</a:pPr>
              <a:r>
                <a:rPr lang="en-US" sz="2400"/>
                <a:t>                                                    are medians of</a:t>
              </a:r>
              <a:br>
                <a:rPr lang="en-US" sz="2400"/>
              </a:br>
              <a:r>
                <a:rPr lang="en-US" sz="2400"/>
                <a:t>                             since                and                 </a:t>
              </a:r>
              <a:br>
                <a:rPr lang="en-US" sz="2400"/>
              </a:br>
              <a:r>
                <a:rPr lang="en-US" sz="2400"/>
                <a:t>If two triangles are similar, then the measures of the corresponding medians are proportional to the measures of the corresponding sides. This leads to the </a:t>
              </a:r>
            </a:p>
            <a:p>
              <a:pPr eaLnBrk="1" hangingPunct="1">
                <a:lnSpc>
                  <a:spcPct val="11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</a:pPr>
              <a:r>
                <a:rPr lang="en-US" sz="2400"/>
                <a:t>proportion </a:t>
              </a:r>
            </a:p>
          </p:txBody>
        </p:sp>
        <p:pic>
          <p:nvPicPr>
            <p:cNvPr id="407569" name="Picture 17" descr="Ch06-23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invGray">
            <a:xfrm>
              <a:off x="3667" y="1055"/>
              <a:ext cx="810" cy="204"/>
            </a:xfrm>
            <a:prstGeom prst="rect">
              <a:avLst/>
            </a:prstGeom>
            <a:noFill/>
          </p:spPr>
        </p:pic>
        <p:pic>
          <p:nvPicPr>
            <p:cNvPr id="407570" name="Picture 18" descr="Ch06-23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invGray">
            <a:xfrm>
              <a:off x="455" y="807"/>
              <a:ext cx="2687" cy="204"/>
            </a:xfrm>
            <a:prstGeom prst="rect">
              <a:avLst/>
            </a:prstGeom>
            <a:noFill/>
          </p:spPr>
        </p:pic>
        <p:pic>
          <p:nvPicPr>
            <p:cNvPr id="407571" name="Picture 19" descr="Ch06-235"/>
            <p:cNvPicPr>
              <a:picLocks noChangeAspect="1" noChangeArrowheads="1"/>
            </p:cNvPicPr>
            <p:nvPr/>
          </p:nvPicPr>
          <p:blipFill>
            <a:blip r:embed="rId5" cstate="print"/>
            <a:srcRect r="35466" b="-8176"/>
            <a:stretch>
              <a:fillRect/>
            </a:stretch>
          </p:blipFill>
          <p:spPr bwMode="invGray">
            <a:xfrm>
              <a:off x="449" y="1111"/>
              <a:ext cx="968" cy="172"/>
            </a:xfrm>
            <a:prstGeom prst="rect">
              <a:avLst/>
            </a:prstGeom>
            <a:noFill/>
          </p:spPr>
        </p:pic>
        <p:pic>
          <p:nvPicPr>
            <p:cNvPr id="407572" name="Picture 20" descr="Ch06-23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invGray">
            <a:xfrm>
              <a:off x="2518" y="1061"/>
              <a:ext cx="726" cy="204"/>
            </a:xfrm>
            <a:prstGeom prst="rect">
              <a:avLst/>
            </a:prstGeom>
            <a:noFill/>
          </p:spPr>
        </p:pic>
        <p:pic>
          <p:nvPicPr>
            <p:cNvPr id="407573" name="Picture 21" descr="Ch06-235"/>
            <p:cNvPicPr>
              <a:picLocks noChangeAspect="1" noChangeArrowheads="1"/>
            </p:cNvPicPr>
            <p:nvPr/>
          </p:nvPicPr>
          <p:blipFill>
            <a:blip r:embed="rId5" cstate="print"/>
            <a:srcRect l="61267" t="-15094"/>
            <a:stretch>
              <a:fillRect/>
            </a:stretch>
          </p:blipFill>
          <p:spPr bwMode="invGray">
            <a:xfrm>
              <a:off x="1376" y="1082"/>
              <a:ext cx="581" cy="183"/>
            </a:xfrm>
            <a:prstGeom prst="rect">
              <a:avLst/>
            </a:prstGeom>
            <a:noFill/>
          </p:spPr>
        </p:pic>
        <p:pic>
          <p:nvPicPr>
            <p:cNvPr id="407574" name="Picture 22" descr="Ch06-238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invGray">
            <a:xfrm>
              <a:off x="1394" y="2063"/>
              <a:ext cx="881" cy="439"/>
            </a:xfrm>
            <a:prstGeom prst="rect">
              <a:avLst/>
            </a:prstGeom>
            <a:noFill/>
          </p:spPr>
        </p:pic>
      </p:grpSp>
      <p:grpSp>
        <p:nvGrpSpPr>
          <p:cNvPr id="407585" name="Group 33"/>
          <p:cNvGrpSpPr>
            <a:grpSpLocks/>
          </p:cNvGrpSpPr>
          <p:nvPr/>
        </p:nvGrpSpPr>
        <p:grpSpPr bwMode="auto">
          <a:xfrm>
            <a:off x="615950" y="4543425"/>
            <a:ext cx="8334375" cy="1298575"/>
            <a:chOff x="388" y="2862"/>
            <a:chExt cx="5250" cy="818"/>
          </a:xfrm>
        </p:grpSpPr>
        <p:sp>
          <p:nvSpPr>
            <p:cNvPr id="407576" name="Text Box 24"/>
            <p:cNvSpPr txBox="1">
              <a:spLocks noChangeArrowheads="1"/>
            </p:cNvSpPr>
            <p:nvPr/>
          </p:nvSpPr>
          <p:spPr bwMode="auto">
            <a:xfrm>
              <a:off x="388" y="2863"/>
              <a:ext cx="5250" cy="81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1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</a:pPr>
              <a:r>
                <a:rPr lang="en-US" sz="2400"/>
                <a:t>                               measures 40 ft. Also, since                                                     				  both measure 20 ft. </a:t>
              </a:r>
              <a:br>
                <a:rPr lang="en-US" sz="2400"/>
              </a:br>
              <a:r>
                <a:rPr lang="en-US" sz="2400"/>
                <a:t>Therefore,</a:t>
              </a:r>
            </a:p>
          </p:txBody>
        </p:sp>
        <p:pic>
          <p:nvPicPr>
            <p:cNvPr id="407577" name="Picture 25" descr="Ch06-241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invGray">
            <a:xfrm>
              <a:off x="1359" y="3460"/>
              <a:ext cx="747" cy="159"/>
            </a:xfrm>
            <a:prstGeom prst="rect">
              <a:avLst/>
            </a:prstGeom>
            <a:noFill/>
          </p:spPr>
        </p:pic>
        <p:pic>
          <p:nvPicPr>
            <p:cNvPr id="407578" name="Picture 26" descr="Ch06-239"/>
            <p:cNvPicPr>
              <a:picLocks noChangeAspect="1" noChangeArrowheads="1"/>
            </p:cNvPicPr>
            <p:nvPr/>
          </p:nvPicPr>
          <p:blipFill>
            <a:blip r:embed="rId9" cstate="print"/>
            <a:srcRect l="83333" t="-49181"/>
            <a:stretch>
              <a:fillRect/>
            </a:stretch>
          </p:blipFill>
          <p:spPr bwMode="invGray">
            <a:xfrm>
              <a:off x="1773" y="2862"/>
              <a:ext cx="260" cy="273"/>
            </a:xfrm>
            <a:prstGeom prst="rect">
              <a:avLst/>
            </a:prstGeom>
            <a:noFill/>
          </p:spPr>
        </p:pic>
        <p:pic>
          <p:nvPicPr>
            <p:cNvPr id="407580" name="Picture 28" descr="Ch06-240"/>
            <p:cNvPicPr>
              <a:picLocks noChangeAspect="1" noChangeArrowheads="1"/>
            </p:cNvPicPr>
            <p:nvPr/>
          </p:nvPicPr>
          <p:blipFill>
            <a:blip r:embed="rId10" cstate="print"/>
            <a:srcRect l="56041" t="-42622"/>
            <a:stretch>
              <a:fillRect/>
            </a:stretch>
          </p:blipFill>
          <p:spPr bwMode="invGray">
            <a:xfrm>
              <a:off x="1792" y="3128"/>
              <a:ext cx="1015" cy="261"/>
            </a:xfrm>
            <a:prstGeom prst="rect">
              <a:avLst/>
            </a:prstGeom>
            <a:noFill/>
          </p:spPr>
        </p:pic>
        <p:pic>
          <p:nvPicPr>
            <p:cNvPr id="407582" name="Picture 30" descr="Ch06-239"/>
            <p:cNvPicPr>
              <a:picLocks noChangeAspect="1" noChangeArrowheads="1"/>
            </p:cNvPicPr>
            <p:nvPr/>
          </p:nvPicPr>
          <p:blipFill>
            <a:blip r:embed="rId9" cstate="print"/>
            <a:srcRect r="16667" b="-22404"/>
            <a:stretch>
              <a:fillRect/>
            </a:stretch>
          </p:blipFill>
          <p:spPr bwMode="invGray">
            <a:xfrm>
              <a:off x="443" y="2952"/>
              <a:ext cx="1300" cy="224"/>
            </a:xfrm>
            <a:prstGeom prst="rect">
              <a:avLst/>
            </a:prstGeom>
            <a:noFill/>
          </p:spPr>
        </p:pic>
        <p:pic>
          <p:nvPicPr>
            <p:cNvPr id="407583" name="Picture 31" descr="Ch06-240"/>
            <p:cNvPicPr>
              <a:picLocks noChangeAspect="1" noChangeArrowheads="1"/>
            </p:cNvPicPr>
            <p:nvPr/>
          </p:nvPicPr>
          <p:blipFill>
            <a:blip r:embed="rId10" cstate="print"/>
            <a:srcRect r="43959" b="-15846"/>
            <a:stretch>
              <a:fillRect/>
            </a:stretch>
          </p:blipFill>
          <p:spPr bwMode="invGray">
            <a:xfrm>
              <a:off x="449" y="3206"/>
              <a:ext cx="1294" cy="212"/>
            </a:xfrm>
            <a:prstGeom prst="rect">
              <a:avLst/>
            </a:prstGeom>
            <a:noFill/>
          </p:spPr>
        </p:pic>
      </p:grpSp>
      <p:sp>
        <p:nvSpPr>
          <p:cNvPr id="407591" name="Rectangle 39"/>
          <p:cNvSpPr>
            <a:spLocks noChangeArrowheads="1"/>
          </p:cNvSpPr>
          <p:nvPr/>
        </p:nvSpPr>
        <p:spPr bwMode="auto">
          <a:xfrm>
            <a:off x="615950" y="433388"/>
            <a:ext cx="3111500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Example 3: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7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8588" name="Text Box 12"/>
          <p:cNvSpPr txBox="1">
            <a:spLocks noChangeArrowheads="1"/>
          </p:cNvSpPr>
          <p:nvPr/>
        </p:nvSpPr>
        <p:spPr bwMode="auto">
          <a:xfrm>
            <a:off x="3457575" y="1471613"/>
            <a:ext cx="3111500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/>
              <a:t>Write a proportion.</a:t>
            </a:r>
          </a:p>
        </p:txBody>
      </p:sp>
      <p:sp>
        <p:nvSpPr>
          <p:cNvPr id="408589" name="Text Box 13"/>
          <p:cNvSpPr txBox="1">
            <a:spLocks noChangeArrowheads="1"/>
          </p:cNvSpPr>
          <p:nvPr/>
        </p:nvSpPr>
        <p:spPr bwMode="auto">
          <a:xfrm>
            <a:off x="3457575" y="3178175"/>
            <a:ext cx="2965450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/>
              <a:t>Cross products</a:t>
            </a:r>
          </a:p>
        </p:txBody>
      </p:sp>
      <p:sp>
        <p:nvSpPr>
          <p:cNvPr id="408590" name="Text Box 14"/>
          <p:cNvSpPr txBox="1">
            <a:spLocks noChangeArrowheads="1"/>
          </p:cNvSpPr>
          <p:nvPr/>
        </p:nvSpPr>
        <p:spPr bwMode="auto">
          <a:xfrm>
            <a:off x="3457575" y="3806825"/>
            <a:ext cx="3021013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/>
              <a:t>Simplify.</a:t>
            </a:r>
          </a:p>
        </p:txBody>
      </p:sp>
      <p:sp>
        <p:nvSpPr>
          <p:cNvPr id="408591" name="Text Box 15"/>
          <p:cNvSpPr txBox="1">
            <a:spLocks noChangeArrowheads="1"/>
          </p:cNvSpPr>
          <p:nvPr/>
        </p:nvSpPr>
        <p:spPr bwMode="auto">
          <a:xfrm>
            <a:off x="3457575" y="4391025"/>
            <a:ext cx="3495675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/>
              <a:t>Divide each side by 80.</a:t>
            </a:r>
          </a:p>
        </p:txBody>
      </p:sp>
      <p:pic>
        <p:nvPicPr>
          <p:cNvPr id="408592" name="Picture 16" descr="Ch06-2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invGray">
          <a:xfrm>
            <a:off x="885825" y="4462463"/>
            <a:ext cx="1343025" cy="252412"/>
          </a:xfrm>
          <a:prstGeom prst="rect">
            <a:avLst/>
          </a:prstGeom>
          <a:noFill/>
        </p:spPr>
      </p:pic>
      <p:pic>
        <p:nvPicPr>
          <p:cNvPr id="408593" name="Picture 17" descr="Ch06-24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invGray">
          <a:xfrm>
            <a:off x="1231900" y="1331913"/>
            <a:ext cx="1304925" cy="695325"/>
          </a:xfrm>
          <a:prstGeom prst="rect">
            <a:avLst/>
          </a:prstGeom>
          <a:noFill/>
        </p:spPr>
      </p:pic>
      <p:pic>
        <p:nvPicPr>
          <p:cNvPr id="408594" name="Picture 18" descr="Ch06-24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invGray">
          <a:xfrm>
            <a:off x="1335088" y="2266950"/>
            <a:ext cx="1104900" cy="695325"/>
          </a:xfrm>
          <a:prstGeom prst="rect">
            <a:avLst/>
          </a:prstGeom>
          <a:noFill/>
        </p:spPr>
      </p:pic>
      <p:pic>
        <p:nvPicPr>
          <p:cNvPr id="408596" name="Picture 20" descr="Ch06-24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invGray">
          <a:xfrm>
            <a:off x="769938" y="3211513"/>
            <a:ext cx="2066925" cy="400050"/>
          </a:xfrm>
          <a:prstGeom prst="rect">
            <a:avLst/>
          </a:prstGeom>
          <a:noFill/>
        </p:spPr>
      </p:pic>
      <p:pic>
        <p:nvPicPr>
          <p:cNvPr id="408597" name="Picture 21" descr="Ch06-24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invGray">
          <a:xfrm>
            <a:off x="885825" y="3886200"/>
            <a:ext cx="1681163" cy="252413"/>
          </a:xfrm>
          <a:prstGeom prst="rect">
            <a:avLst/>
          </a:prstGeom>
          <a:noFill/>
        </p:spPr>
      </p:pic>
      <p:sp>
        <p:nvSpPr>
          <p:cNvPr id="408598" name="Rectangle 22"/>
          <p:cNvSpPr>
            <a:spLocks noChangeArrowheads="1"/>
          </p:cNvSpPr>
          <p:nvPr/>
        </p:nvSpPr>
        <p:spPr bwMode="auto">
          <a:xfrm>
            <a:off x="619125" y="5157788"/>
            <a:ext cx="8101013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71600" indent="-13716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 b="1">
                <a:solidFill>
                  <a:srgbClr val="FFEB55"/>
                </a:solidFill>
              </a:rPr>
              <a:t>Answer:  </a:t>
            </a:r>
            <a:r>
              <a:rPr lang="en-US" sz="2400"/>
              <a:t>The height of the pole is 15 feet.</a:t>
            </a:r>
          </a:p>
        </p:txBody>
      </p:sp>
      <p:grpSp>
        <p:nvGrpSpPr>
          <p:cNvPr id="408602" name="Group 26"/>
          <p:cNvGrpSpPr>
            <a:grpSpLocks/>
          </p:cNvGrpSpPr>
          <p:nvPr/>
        </p:nvGrpSpPr>
        <p:grpSpPr bwMode="auto">
          <a:xfrm>
            <a:off x="3554413" y="2314575"/>
            <a:ext cx="4703762" cy="654050"/>
            <a:chOff x="2239" y="1458"/>
            <a:chExt cx="2963" cy="412"/>
          </a:xfrm>
        </p:grpSpPr>
        <p:pic>
          <p:nvPicPr>
            <p:cNvPr id="408595" name="Picture 19" descr="Ch06-244"/>
            <p:cNvPicPr>
              <a:picLocks noChangeAspect="1" noChangeArrowheads="1"/>
            </p:cNvPicPr>
            <p:nvPr/>
          </p:nvPicPr>
          <p:blipFill>
            <a:blip r:embed="rId8" cstate="print"/>
            <a:srcRect l="74089" t="-32240"/>
            <a:stretch>
              <a:fillRect/>
            </a:stretch>
          </p:blipFill>
          <p:spPr bwMode="invGray">
            <a:xfrm>
              <a:off x="4470" y="1507"/>
              <a:ext cx="732" cy="242"/>
            </a:xfrm>
            <a:prstGeom prst="rect">
              <a:avLst/>
            </a:prstGeom>
            <a:noFill/>
          </p:spPr>
        </p:pic>
        <p:pic>
          <p:nvPicPr>
            <p:cNvPr id="408599" name="Picture 23" descr="Ch06-244"/>
            <p:cNvPicPr>
              <a:picLocks noChangeAspect="1" noChangeArrowheads="1"/>
            </p:cNvPicPr>
            <p:nvPr/>
          </p:nvPicPr>
          <p:blipFill>
            <a:blip r:embed="rId8" cstate="print"/>
            <a:srcRect l="48389" t="-59016" r="25063" b="-39345"/>
            <a:stretch>
              <a:fillRect/>
            </a:stretch>
          </p:blipFill>
          <p:spPr bwMode="invGray">
            <a:xfrm>
              <a:off x="3696" y="1458"/>
              <a:ext cx="750" cy="363"/>
            </a:xfrm>
            <a:prstGeom prst="rect">
              <a:avLst/>
            </a:prstGeom>
            <a:noFill/>
          </p:spPr>
        </p:pic>
        <p:pic>
          <p:nvPicPr>
            <p:cNvPr id="408600" name="Picture 24" descr="Ch06-244"/>
            <p:cNvPicPr>
              <a:picLocks noChangeAspect="1" noChangeArrowheads="1"/>
            </p:cNvPicPr>
            <p:nvPr/>
          </p:nvPicPr>
          <p:blipFill>
            <a:blip r:embed="rId8" cstate="print"/>
            <a:srcRect l="25275" t="-59016" r="51611" b="-66121"/>
            <a:stretch>
              <a:fillRect/>
            </a:stretch>
          </p:blipFill>
          <p:spPr bwMode="invGray">
            <a:xfrm>
              <a:off x="2995" y="1458"/>
              <a:ext cx="653" cy="412"/>
            </a:xfrm>
            <a:prstGeom prst="rect">
              <a:avLst/>
            </a:prstGeom>
            <a:noFill/>
          </p:spPr>
        </p:pic>
        <p:pic>
          <p:nvPicPr>
            <p:cNvPr id="408601" name="Picture 25" descr="Ch06-244"/>
            <p:cNvPicPr>
              <a:picLocks noChangeAspect="1" noChangeArrowheads="1"/>
            </p:cNvPicPr>
            <p:nvPr/>
          </p:nvPicPr>
          <p:blipFill>
            <a:blip r:embed="rId8" cstate="print"/>
            <a:srcRect r="74725" b="-26230"/>
            <a:stretch>
              <a:fillRect/>
            </a:stretch>
          </p:blipFill>
          <p:spPr bwMode="invGray">
            <a:xfrm>
              <a:off x="2239" y="1566"/>
              <a:ext cx="714" cy="231"/>
            </a:xfrm>
            <a:prstGeom prst="rect">
              <a:avLst/>
            </a:prstGeom>
            <a:noFill/>
          </p:spPr>
        </p:pic>
      </p:grpSp>
      <p:sp>
        <p:nvSpPr>
          <p:cNvPr id="408607" name="Rectangle 31"/>
          <p:cNvSpPr>
            <a:spLocks noChangeArrowheads="1"/>
          </p:cNvSpPr>
          <p:nvPr/>
        </p:nvSpPr>
        <p:spPr bwMode="auto">
          <a:xfrm>
            <a:off x="615950" y="433388"/>
            <a:ext cx="3111500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Example 3: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8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08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0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08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08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08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08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08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08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08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08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88" grpId="0" autoUpdateAnimBg="0"/>
      <p:bldP spid="408589" grpId="0" autoUpdateAnimBg="0"/>
      <p:bldP spid="408590" grpId="0" autoUpdateAnimBg="0"/>
      <p:bldP spid="40859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99032" name="Group 24"/>
          <p:cNvGrpSpPr>
            <a:grpSpLocks/>
          </p:cNvGrpSpPr>
          <p:nvPr/>
        </p:nvGrpSpPr>
        <p:grpSpPr bwMode="auto">
          <a:xfrm>
            <a:off x="619125" y="1268413"/>
            <a:ext cx="8255000" cy="473075"/>
            <a:chOff x="390" y="799"/>
            <a:chExt cx="5200" cy="298"/>
          </a:xfrm>
        </p:grpSpPr>
        <p:sp>
          <p:nvSpPr>
            <p:cNvPr id="299030" name="Text Box 22"/>
            <p:cNvSpPr txBox="1">
              <a:spLocks noChangeArrowheads="1"/>
            </p:cNvSpPr>
            <p:nvPr/>
          </p:nvSpPr>
          <p:spPr bwMode="auto">
            <a:xfrm>
              <a:off x="390" y="799"/>
              <a:ext cx="5200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r>
                <a:rPr lang="en-US" sz="2400" b="1">
                  <a:solidFill>
                    <a:srgbClr val="FFEB55"/>
                  </a:solidFill>
                </a:rPr>
                <a:t>The drawing below illustrates the legs,                     of a table. The top of the legs are fastened so that </a:t>
              </a:r>
              <a:r>
                <a:rPr lang="en-US" sz="2400" i="1">
                  <a:solidFill>
                    <a:srgbClr val="FFEB55"/>
                  </a:solidFill>
                </a:rPr>
                <a:t>AC</a:t>
              </a:r>
              <a:r>
                <a:rPr lang="en-US" sz="2400" b="1" i="1">
                  <a:solidFill>
                    <a:srgbClr val="FFEB55"/>
                  </a:solidFill>
                </a:rPr>
                <a:t> </a:t>
              </a:r>
              <a:r>
                <a:rPr lang="en-US" sz="2400" b="1">
                  <a:solidFill>
                    <a:srgbClr val="FFEB55"/>
                  </a:solidFill>
                </a:rPr>
                <a:t>measures </a:t>
              </a:r>
              <a:r>
                <a:rPr lang="en-US" sz="2400">
                  <a:solidFill>
                    <a:srgbClr val="FFEB55"/>
                  </a:solidFill>
                </a:rPr>
                <a:t>12</a:t>
              </a:r>
              <a:r>
                <a:rPr lang="en-US" sz="2400" b="1">
                  <a:solidFill>
                    <a:srgbClr val="FFEB55"/>
                  </a:solidFill>
                </a:rPr>
                <a:t> inches while the bottom of the legs open such that </a:t>
              </a:r>
              <a:r>
                <a:rPr lang="en-US" sz="2400" i="1">
                  <a:solidFill>
                    <a:srgbClr val="FFEB55"/>
                  </a:solidFill>
                </a:rPr>
                <a:t>GE</a:t>
              </a:r>
              <a:r>
                <a:rPr lang="en-US" sz="2400" b="1">
                  <a:solidFill>
                    <a:srgbClr val="FFEB55"/>
                  </a:solidFill>
                </a:rPr>
                <a:t> measures </a:t>
              </a:r>
              <a:r>
                <a:rPr lang="en-US" sz="2400">
                  <a:solidFill>
                    <a:srgbClr val="FFEB55"/>
                  </a:solidFill>
                </a:rPr>
                <a:t>36</a:t>
              </a:r>
              <a:r>
                <a:rPr lang="en-US" sz="2400" b="1">
                  <a:solidFill>
                    <a:srgbClr val="FFEB55"/>
                  </a:solidFill>
                </a:rPr>
                <a:t> inches. If </a:t>
              </a:r>
              <a:r>
                <a:rPr lang="en-US" sz="2400" i="1">
                  <a:solidFill>
                    <a:srgbClr val="FFEB55"/>
                  </a:solidFill>
                </a:rPr>
                <a:t>BD</a:t>
              </a:r>
              <a:r>
                <a:rPr lang="en-US" sz="2400" b="1">
                  <a:solidFill>
                    <a:srgbClr val="FFEB55"/>
                  </a:solidFill>
                </a:rPr>
                <a:t> measures </a:t>
              </a:r>
              <a:r>
                <a:rPr lang="en-US" sz="2400">
                  <a:solidFill>
                    <a:srgbClr val="FFEB55"/>
                  </a:solidFill>
                </a:rPr>
                <a:t>7</a:t>
              </a:r>
              <a:r>
                <a:rPr lang="en-US" sz="2400" b="1">
                  <a:solidFill>
                    <a:srgbClr val="FFEB55"/>
                  </a:solidFill>
                </a:rPr>
                <a:t> inches, what is the height </a:t>
              </a:r>
              <a:r>
                <a:rPr lang="en-US" sz="2400" i="1">
                  <a:solidFill>
                    <a:srgbClr val="FFEB55"/>
                  </a:solidFill>
                </a:rPr>
                <a:t>h</a:t>
              </a:r>
              <a:r>
                <a:rPr lang="en-US" sz="2400" b="1">
                  <a:solidFill>
                    <a:srgbClr val="FFEB55"/>
                  </a:solidFill>
                </a:rPr>
                <a:t> of the table?</a:t>
              </a:r>
              <a:endParaRPr lang="en-US" sz="2400" b="1" i="1">
                <a:solidFill>
                  <a:srgbClr val="FFEB55"/>
                </a:solidFill>
              </a:endParaRPr>
            </a:p>
          </p:txBody>
        </p:sp>
        <p:pic>
          <p:nvPicPr>
            <p:cNvPr id="299031" name="Picture 23" descr="Ch06-24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invGray">
            <a:xfrm>
              <a:off x="4023" y="803"/>
              <a:ext cx="990" cy="202"/>
            </a:xfrm>
            <a:prstGeom prst="rect">
              <a:avLst/>
            </a:prstGeom>
            <a:noFill/>
          </p:spPr>
        </p:pic>
      </p:grpSp>
      <p:sp>
        <p:nvSpPr>
          <p:cNvPr id="299033" name="Rectangle 25"/>
          <p:cNvSpPr>
            <a:spLocks noChangeArrowheads="1"/>
          </p:cNvSpPr>
          <p:nvPr/>
        </p:nvSpPr>
        <p:spPr bwMode="auto">
          <a:xfrm>
            <a:off x="619125" y="5886450"/>
            <a:ext cx="8101013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71600" indent="-13716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 b="1">
                <a:solidFill>
                  <a:srgbClr val="FFEB55"/>
                </a:solidFill>
              </a:rPr>
              <a:t>Answer:  </a:t>
            </a:r>
            <a:r>
              <a:rPr lang="en-US" sz="2400"/>
              <a:t>28 in.</a:t>
            </a:r>
          </a:p>
        </p:txBody>
      </p:sp>
      <p:pic>
        <p:nvPicPr>
          <p:cNvPr id="299036" name="Picture 28" descr="C06-011A"/>
          <p:cNvPicPr>
            <a:picLocks noChangeAspect="1" noChangeArrowheads="1"/>
          </p:cNvPicPr>
          <p:nvPr/>
        </p:nvPicPr>
        <p:blipFill>
          <a:blip r:embed="rId4" cstate="print">
            <a:lum bright="100000" contrast="-100000"/>
          </a:blip>
          <a:srcRect/>
          <a:stretch>
            <a:fillRect/>
          </a:stretch>
        </p:blipFill>
        <p:spPr bwMode="auto">
          <a:xfrm>
            <a:off x="2922588" y="3044825"/>
            <a:ext cx="2376487" cy="2582863"/>
          </a:xfrm>
          <a:prstGeom prst="rect">
            <a:avLst/>
          </a:prstGeom>
          <a:noFill/>
        </p:spPr>
      </p:pic>
      <p:sp>
        <p:nvSpPr>
          <p:cNvPr id="299039" name="Rectangle 31"/>
          <p:cNvSpPr>
            <a:spLocks noChangeArrowheads="1"/>
          </p:cNvSpPr>
          <p:nvPr/>
        </p:nvSpPr>
        <p:spPr bwMode="auto">
          <a:xfrm>
            <a:off x="615950" y="433388"/>
            <a:ext cx="3111500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Your Turn: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9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9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99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3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Assignment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EB55"/>
                </a:solidFill>
              </a:rPr>
              <a:t>Geometry</a:t>
            </a:r>
            <a:r>
              <a:rPr lang="en-US" b="1" dirty="0">
                <a:solidFill>
                  <a:srgbClr val="FFEB55"/>
                </a:solidFill>
              </a:rPr>
              <a:t/>
            </a:r>
            <a:br>
              <a:rPr lang="en-US" b="1" dirty="0">
                <a:solidFill>
                  <a:srgbClr val="FFEB55"/>
                </a:solidFill>
              </a:rPr>
            </a:br>
            <a:r>
              <a:rPr lang="en-US" b="1" dirty="0">
                <a:solidFill>
                  <a:srgbClr val="FFEB55"/>
                </a:solidFill>
              </a:rPr>
              <a:t>	Pg. 320 #10 – </a:t>
            </a:r>
            <a:r>
              <a:rPr lang="en-US" b="1" dirty="0" smtClean="0">
                <a:solidFill>
                  <a:srgbClr val="FFEB55"/>
                </a:solidFill>
              </a:rPr>
              <a:t>24</a:t>
            </a:r>
            <a:endParaRPr lang="en-US" b="1" dirty="0">
              <a:solidFill>
                <a:srgbClr val="FFEB55"/>
              </a:solidFill>
            </a:endParaRPr>
          </a:p>
          <a:p>
            <a:endParaRPr lang="en-US" b="1" dirty="0">
              <a:solidFill>
                <a:srgbClr val="FFEB55"/>
              </a:solidFill>
            </a:endParaRPr>
          </a:p>
          <a:p>
            <a:r>
              <a:rPr lang="en-US" b="1" u="sng" dirty="0">
                <a:solidFill>
                  <a:srgbClr val="FFEB55"/>
                </a:solidFill>
              </a:rPr>
              <a:t>Pre-AP Geometry</a:t>
            </a:r>
            <a:br>
              <a:rPr lang="en-US" b="1" u="sng" dirty="0">
                <a:solidFill>
                  <a:srgbClr val="FFEB55"/>
                </a:solidFill>
              </a:rPr>
            </a:br>
            <a:r>
              <a:rPr lang="en-US" b="1" dirty="0">
                <a:solidFill>
                  <a:srgbClr val="FFEB55"/>
                </a:solidFill>
              </a:rPr>
              <a:t>	Pg. 320 #10 </a:t>
            </a:r>
            <a:r>
              <a:rPr lang="en-US" b="1">
                <a:solidFill>
                  <a:srgbClr val="FFEB55"/>
                </a:solidFill>
              </a:rPr>
              <a:t>– </a:t>
            </a:r>
            <a:r>
              <a:rPr lang="en-US" b="1" smtClean="0">
                <a:solidFill>
                  <a:srgbClr val="FFEB55"/>
                </a:solidFill>
              </a:rPr>
              <a:t>28</a:t>
            </a:r>
            <a:endParaRPr lang="en-US" b="1" dirty="0">
              <a:solidFill>
                <a:srgbClr val="FFEB5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9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9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39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39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9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9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39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39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Objectives</a:t>
            </a:r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Recognize and use proportional relationships of corresponding perimeters of similar triangles</a:t>
            </a:r>
            <a:br>
              <a:rPr lang="en-US"/>
            </a:br>
            <a:endParaRPr lang="en-US"/>
          </a:p>
          <a:p>
            <a:r>
              <a:rPr lang="en-US"/>
              <a:t>Recognize and use proportional relationships of corresponding angle bisectors, altitudes, and medians of similar triangles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9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9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3675" y="273050"/>
            <a:ext cx="8950325" cy="1143000"/>
          </a:xfrm>
        </p:spPr>
        <p:txBody>
          <a:bodyPr/>
          <a:lstStyle/>
          <a:p>
            <a:r>
              <a:rPr lang="en-US" sz="4000" b="1"/>
              <a:t>Proportional Perimeters Theorem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two </a:t>
            </a:r>
            <a:r>
              <a:rPr lang="el-GR">
                <a:cs typeface="Arial" charset="0"/>
              </a:rPr>
              <a:t>Δ</a:t>
            </a:r>
            <a:r>
              <a:rPr lang="en-US">
                <a:cs typeface="Arial" charset="0"/>
              </a:rPr>
              <a:t>s are similar, then the perimeters are proportional to the measures of the corresponding sides.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91867" name="Group 27"/>
          <p:cNvGrpSpPr>
            <a:grpSpLocks/>
          </p:cNvGrpSpPr>
          <p:nvPr/>
        </p:nvGrpSpPr>
        <p:grpSpPr bwMode="auto">
          <a:xfrm>
            <a:off x="619125" y="1268413"/>
            <a:ext cx="8255000" cy="701675"/>
            <a:chOff x="390" y="799"/>
            <a:chExt cx="5200" cy="442"/>
          </a:xfrm>
        </p:grpSpPr>
        <p:sp>
          <p:nvSpPr>
            <p:cNvPr id="291862" name="Text Box 22"/>
            <p:cNvSpPr txBox="1">
              <a:spLocks noChangeArrowheads="1"/>
            </p:cNvSpPr>
            <p:nvPr/>
          </p:nvSpPr>
          <p:spPr bwMode="auto">
            <a:xfrm>
              <a:off x="390" y="799"/>
              <a:ext cx="5200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r>
                <a:rPr lang="en-US" sz="2400" b="1">
                  <a:solidFill>
                    <a:srgbClr val="FFEB55"/>
                  </a:solidFill>
                </a:rPr>
                <a:t>If                                                                           and</a:t>
              </a:r>
              <a:br>
                <a:rPr lang="en-US" sz="2400" b="1">
                  <a:solidFill>
                    <a:srgbClr val="FFEB55"/>
                  </a:solidFill>
                </a:rPr>
              </a:br>
              <a:r>
                <a:rPr lang="en-US" sz="2400" b="1">
                  <a:solidFill>
                    <a:srgbClr val="FFEB55"/>
                  </a:solidFill>
                </a:rPr>
                <a:t>               find the perimeter of </a:t>
              </a:r>
              <a:endParaRPr lang="en-US" sz="2400" b="1" i="1">
                <a:solidFill>
                  <a:srgbClr val="FFEB55"/>
                </a:solidFill>
              </a:endParaRPr>
            </a:p>
          </p:txBody>
        </p:sp>
        <p:pic>
          <p:nvPicPr>
            <p:cNvPr id="291863" name="Picture 23" descr="Ch06-19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invGray">
            <a:xfrm>
              <a:off x="3160" y="1059"/>
              <a:ext cx="543" cy="156"/>
            </a:xfrm>
            <a:prstGeom prst="rect">
              <a:avLst/>
            </a:prstGeom>
            <a:noFill/>
          </p:spPr>
        </p:pic>
        <p:pic>
          <p:nvPicPr>
            <p:cNvPr id="291865" name="Picture 25" descr="Ch06-190"/>
            <p:cNvPicPr>
              <a:picLocks noChangeAspect="1" noChangeArrowheads="1"/>
            </p:cNvPicPr>
            <p:nvPr/>
          </p:nvPicPr>
          <p:blipFill>
            <a:blip r:embed="rId4" cstate="print"/>
            <a:srcRect l="30615" t="-38799"/>
            <a:stretch>
              <a:fillRect/>
            </a:stretch>
          </p:blipFill>
          <p:spPr bwMode="invGray">
            <a:xfrm>
              <a:off x="425" y="987"/>
              <a:ext cx="766" cy="254"/>
            </a:xfrm>
            <a:prstGeom prst="rect">
              <a:avLst/>
            </a:prstGeom>
            <a:noFill/>
          </p:spPr>
        </p:pic>
        <p:pic>
          <p:nvPicPr>
            <p:cNvPr id="291866" name="Picture 26" descr="Ch06-189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invGray">
            <a:xfrm>
              <a:off x="630" y="799"/>
              <a:ext cx="3841" cy="242"/>
            </a:xfrm>
            <a:prstGeom prst="rect">
              <a:avLst/>
            </a:prstGeom>
            <a:noFill/>
          </p:spPr>
        </p:pic>
      </p:grpSp>
      <p:grpSp>
        <p:nvGrpSpPr>
          <p:cNvPr id="291882" name="Group 42"/>
          <p:cNvGrpSpPr>
            <a:grpSpLocks/>
          </p:cNvGrpSpPr>
          <p:nvPr/>
        </p:nvGrpSpPr>
        <p:grpSpPr bwMode="auto">
          <a:xfrm>
            <a:off x="619125" y="5145088"/>
            <a:ext cx="8255000" cy="784225"/>
            <a:chOff x="390" y="3241"/>
            <a:chExt cx="5200" cy="494"/>
          </a:xfrm>
        </p:grpSpPr>
        <p:pic>
          <p:nvPicPr>
            <p:cNvPr id="291880" name="Picture 40" descr="aa00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black">
            <a:xfrm>
              <a:off x="436" y="3483"/>
              <a:ext cx="3083" cy="252"/>
            </a:xfrm>
            <a:prstGeom prst="rect">
              <a:avLst/>
            </a:prstGeom>
            <a:noFill/>
          </p:spPr>
        </p:pic>
        <p:sp>
          <p:nvSpPr>
            <p:cNvPr id="291869" name="Text Box 29"/>
            <p:cNvSpPr txBox="1">
              <a:spLocks noChangeArrowheads="1"/>
            </p:cNvSpPr>
            <p:nvPr/>
          </p:nvSpPr>
          <p:spPr bwMode="black">
            <a:xfrm>
              <a:off x="390" y="3241"/>
              <a:ext cx="5200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r>
                <a:rPr lang="en-US" sz="2400"/>
                <a:t>Let </a:t>
              </a:r>
              <a:r>
                <a:rPr lang="en-US" sz="2400" i="1"/>
                <a:t>x</a:t>
              </a:r>
              <a:r>
                <a:rPr lang="en-US" sz="2400"/>
                <a:t> represent the perimeter of            The perimeter of</a:t>
              </a:r>
              <a:endParaRPr lang="en-US" sz="2400" i="1"/>
            </a:p>
          </p:txBody>
        </p:sp>
        <p:pic>
          <p:nvPicPr>
            <p:cNvPr id="291871" name="Picture 31" descr="Ch06-19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black">
            <a:xfrm>
              <a:off x="3178" y="3291"/>
              <a:ext cx="543" cy="156"/>
            </a:xfrm>
            <a:prstGeom prst="rect">
              <a:avLst/>
            </a:prstGeom>
            <a:noFill/>
          </p:spPr>
        </p:pic>
      </p:grpSp>
      <p:grpSp>
        <p:nvGrpSpPr>
          <p:cNvPr id="291878" name="Group 38"/>
          <p:cNvGrpSpPr>
            <a:grpSpLocks/>
          </p:cNvGrpSpPr>
          <p:nvPr/>
        </p:nvGrpSpPr>
        <p:grpSpPr bwMode="auto">
          <a:xfrm>
            <a:off x="2536825" y="2314575"/>
            <a:ext cx="3376613" cy="2386013"/>
            <a:chOff x="1598" y="1372"/>
            <a:chExt cx="2511" cy="1686"/>
          </a:xfrm>
        </p:grpSpPr>
        <p:pic>
          <p:nvPicPr>
            <p:cNvPr id="291875" name="Picture 35" descr="TWEch6(p317)ex1"/>
            <p:cNvPicPr>
              <a:picLocks noChangeAspect="1" noChangeArrowheads="1"/>
            </p:cNvPicPr>
            <p:nvPr/>
          </p:nvPicPr>
          <p:blipFill>
            <a:blip r:embed="rId8" cstate="print"/>
            <a:srcRect r="6987"/>
            <a:stretch>
              <a:fillRect/>
            </a:stretch>
          </p:blipFill>
          <p:spPr bwMode="invGray">
            <a:xfrm>
              <a:off x="1598" y="1372"/>
              <a:ext cx="2250" cy="1686"/>
            </a:xfrm>
            <a:prstGeom prst="rect">
              <a:avLst/>
            </a:prstGeom>
            <a:noFill/>
          </p:spPr>
        </p:pic>
        <p:sp>
          <p:nvSpPr>
            <p:cNvPr id="291877" name="Rectangle 37"/>
            <p:cNvSpPr>
              <a:spLocks noChangeArrowheads="1"/>
            </p:cNvSpPr>
            <p:nvPr/>
          </p:nvSpPr>
          <p:spPr bwMode="auto">
            <a:xfrm>
              <a:off x="3768" y="1892"/>
              <a:ext cx="341" cy="356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  <a:spcAft>
                  <a:spcPct val="20000"/>
                </a:spcAft>
                <a:buClr>
                  <a:srgbClr val="FFFFFF"/>
                </a:buClr>
              </a:pPr>
              <a:r>
                <a:rPr lang="en-US" sz="3000" i="1"/>
                <a:t>C</a:t>
              </a:r>
            </a:p>
          </p:txBody>
        </p:sp>
      </p:grpSp>
      <p:sp>
        <p:nvSpPr>
          <p:cNvPr id="291886" name="Rectangle 46"/>
          <p:cNvSpPr>
            <a:spLocks noChangeArrowheads="1"/>
          </p:cNvSpPr>
          <p:nvPr/>
        </p:nvSpPr>
        <p:spPr bwMode="auto">
          <a:xfrm>
            <a:off x="615950" y="433388"/>
            <a:ext cx="3111500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Example 1: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1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1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91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405521" name="Picture 17" descr="Ch06-19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invGray">
          <a:xfrm>
            <a:off x="808038" y="4635500"/>
            <a:ext cx="2343150" cy="366713"/>
          </a:xfrm>
          <a:prstGeom prst="rect">
            <a:avLst/>
          </a:prstGeom>
          <a:noFill/>
        </p:spPr>
      </p:pic>
      <p:pic>
        <p:nvPicPr>
          <p:cNvPr id="405522" name="Picture 18" descr="Ch06-19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invGray">
          <a:xfrm>
            <a:off x="2138363" y="1336675"/>
            <a:ext cx="3432175" cy="752475"/>
          </a:xfrm>
          <a:prstGeom prst="rect">
            <a:avLst/>
          </a:prstGeom>
          <a:noFill/>
        </p:spPr>
      </p:pic>
      <p:pic>
        <p:nvPicPr>
          <p:cNvPr id="405524" name="Picture 20" descr="Ch06-19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invGray">
          <a:xfrm>
            <a:off x="722313" y="3198813"/>
            <a:ext cx="2760662" cy="538162"/>
          </a:xfrm>
          <a:prstGeom prst="rect">
            <a:avLst/>
          </a:prstGeom>
          <a:noFill/>
        </p:spPr>
      </p:pic>
      <p:pic>
        <p:nvPicPr>
          <p:cNvPr id="405525" name="Picture 21" descr="Ch06-19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invGray">
          <a:xfrm>
            <a:off x="828675" y="3981450"/>
            <a:ext cx="2655888" cy="366713"/>
          </a:xfrm>
          <a:prstGeom prst="rect">
            <a:avLst/>
          </a:prstGeom>
          <a:noFill/>
        </p:spPr>
      </p:pic>
      <p:sp>
        <p:nvSpPr>
          <p:cNvPr id="405526" name="Text Box 22"/>
          <p:cNvSpPr txBox="1">
            <a:spLocks noChangeArrowheads="1"/>
          </p:cNvSpPr>
          <p:nvPr/>
        </p:nvSpPr>
        <p:spPr bwMode="auto">
          <a:xfrm>
            <a:off x="5722938" y="1336675"/>
            <a:ext cx="3111500" cy="749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/>
              <a:t>Proportional Perimeter Theorem</a:t>
            </a:r>
          </a:p>
        </p:txBody>
      </p:sp>
      <p:sp>
        <p:nvSpPr>
          <p:cNvPr id="405527" name="Text Box 23"/>
          <p:cNvSpPr txBox="1">
            <a:spLocks noChangeArrowheads="1"/>
          </p:cNvSpPr>
          <p:nvPr/>
        </p:nvSpPr>
        <p:spPr bwMode="auto">
          <a:xfrm>
            <a:off x="5722938" y="2428875"/>
            <a:ext cx="2965450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/>
              <a:t>Substitution</a:t>
            </a:r>
          </a:p>
        </p:txBody>
      </p:sp>
      <p:sp>
        <p:nvSpPr>
          <p:cNvPr id="405528" name="Text Box 24"/>
          <p:cNvSpPr txBox="1">
            <a:spLocks noChangeArrowheads="1"/>
          </p:cNvSpPr>
          <p:nvPr/>
        </p:nvSpPr>
        <p:spPr bwMode="auto">
          <a:xfrm>
            <a:off x="5722938" y="3236913"/>
            <a:ext cx="3021012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/>
              <a:t>Cross products</a:t>
            </a:r>
          </a:p>
        </p:txBody>
      </p:sp>
      <p:sp>
        <p:nvSpPr>
          <p:cNvPr id="405529" name="Text Box 25"/>
          <p:cNvSpPr txBox="1">
            <a:spLocks noChangeArrowheads="1"/>
          </p:cNvSpPr>
          <p:nvPr/>
        </p:nvSpPr>
        <p:spPr bwMode="auto">
          <a:xfrm>
            <a:off x="5722938" y="3983038"/>
            <a:ext cx="3021012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/>
              <a:t>Multiply.</a:t>
            </a:r>
          </a:p>
        </p:txBody>
      </p:sp>
      <p:sp>
        <p:nvSpPr>
          <p:cNvPr id="405530" name="Text Box 26"/>
          <p:cNvSpPr txBox="1">
            <a:spLocks noChangeArrowheads="1"/>
          </p:cNvSpPr>
          <p:nvPr/>
        </p:nvSpPr>
        <p:spPr bwMode="auto">
          <a:xfrm>
            <a:off x="5722938" y="4638675"/>
            <a:ext cx="3021012" cy="749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/>
              <a:t>Divide each side </a:t>
            </a:r>
            <a:br>
              <a:rPr lang="en-US" sz="2400"/>
            </a:br>
            <a:r>
              <a:rPr lang="en-US" sz="2400"/>
              <a:t>by 16.</a:t>
            </a:r>
          </a:p>
        </p:txBody>
      </p:sp>
      <p:grpSp>
        <p:nvGrpSpPr>
          <p:cNvPr id="405535" name="Group 31"/>
          <p:cNvGrpSpPr>
            <a:grpSpLocks/>
          </p:cNvGrpSpPr>
          <p:nvPr/>
        </p:nvGrpSpPr>
        <p:grpSpPr bwMode="auto">
          <a:xfrm>
            <a:off x="619125" y="5502275"/>
            <a:ext cx="8101013" cy="431800"/>
            <a:chOff x="390" y="3466"/>
            <a:chExt cx="5103" cy="272"/>
          </a:xfrm>
        </p:grpSpPr>
        <p:sp>
          <p:nvSpPr>
            <p:cNvPr id="405531" name="Rectangle 27"/>
            <p:cNvSpPr>
              <a:spLocks noChangeArrowheads="1"/>
            </p:cNvSpPr>
            <p:nvPr/>
          </p:nvSpPr>
          <p:spPr bwMode="auto">
            <a:xfrm>
              <a:off x="390" y="3473"/>
              <a:ext cx="5103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1371600" indent="-1371600"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</a:pPr>
              <a:r>
                <a:rPr lang="en-US" sz="2400" b="1">
                  <a:solidFill>
                    <a:srgbClr val="FFEB55"/>
                  </a:solidFill>
                </a:rPr>
                <a:t>Answer:  </a:t>
              </a:r>
              <a:r>
                <a:rPr lang="en-US" sz="2400"/>
                <a:t>The perimeter of</a:t>
              </a:r>
            </a:p>
          </p:txBody>
        </p:sp>
        <p:pic>
          <p:nvPicPr>
            <p:cNvPr id="405534" name="Picture 30" descr="Ch06-199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invGray">
            <a:xfrm>
              <a:off x="2769" y="3466"/>
              <a:ext cx="2119" cy="230"/>
            </a:xfrm>
            <a:prstGeom prst="rect">
              <a:avLst/>
            </a:prstGeom>
            <a:noFill/>
          </p:spPr>
        </p:pic>
      </p:grpSp>
      <p:pic>
        <p:nvPicPr>
          <p:cNvPr id="405537" name="Picture 33" descr="aa00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4413" y="2276475"/>
            <a:ext cx="2019300" cy="725488"/>
          </a:xfrm>
          <a:prstGeom prst="rect">
            <a:avLst/>
          </a:prstGeom>
          <a:noFill/>
        </p:spPr>
      </p:pic>
      <p:sp>
        <p:nvSpPr>
          <p:cNvPr id="405540" name="Rectangle 36"/>
          <p:cNvSpPr>
            <a:spLocks noChangeArrowheads="1"/>
          </p:cNvSpPr>
          <p:nvPr/>
        </p:nvSpPr>
        <p:spPr bwMode="auto">
          <a:xfrm>
            <a:off x="615950" y="433388"/>
            <a:ext cx="3111500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Example 1: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05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05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05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05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05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05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05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05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05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05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26" grpId="0" autoUpdateAnimBg="0"/>
      <p:bldP spid="405527" grpId="0" autoUpdateAnimBg="0"/>
      <p:bldP spid="405528" grpId="0" autoUpdateAnimBg="0"/>
      <p:bldP spid="405529" grpId="0" autoUpdateAnimBg="0"/>
      <p:bldP spid="40553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92903" name="Group 39"/>
          <p:cNvGrpSpPr>
            <a:grpSpLocks/>
          </p:cNvGrpSpPr>
          <p:nvPr/>
        </p:nvGrpSpPr>
        <p:grpSpPr bwMode="auto">
          <a:xfrm>
            <a:off x="619125" y="1163638"/>
            <a:ext cx="8255000" cy="768350"/>
            <a:chOff x="390" y="733"/>
            <a:chExt cx="5200" cy="484"/>
          </a:xfrm>
        </p:grpSpPr>
        <p:sp>
          <p:nvSpPr>
            <p:cNvPr id="292887" name="Text Box 23"/>
            <p:cNvSpPr txBox="1">
              <a:spLocks noChangeArrowheads="1"/>
            </p:cNvSpPr>
            <p:nvPr/>
          </p:nvSpPr>
          <p:spPr bwMode="auto">
            <a:xfrm>
              <a:off x="390" y="799"/>
              <a:ext cx="5200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r>
                <a:rPr lang="en-US" sz="2400" b="1">
                  <a:solidFill>
                    <a:srgbClr val="FFEB55"/>
                  </a:solidFill>
                </a:rPr>
                <a:t>If                                                                           and </a:t>
              </a:r>
              <a:br>
                <a:rPr lang="en-US" sz="2400" b="1">
                  <a:solidFill>
                    <a:srgbClr val="FFEB55"/>
                  </a:solidFill>
                </a:rPr>
              </a:br>
              <a:r>
                <a:rPr lang="en-US" sz="2400" i="1">
                  <a:solidFill>
                    <a:srgbClr val="FFEB55"/>
                  </a:solidFill>
                </a:rPr>
                <a:t>RX</a:t>
              </a:r>
              <a:r>
                <a:rPr lang="en-US" sz="2400">
                  <a:solidFill>
                    <a:srgbClr val="FFEB55"/>
                  </a:solidFill>
                </a:rPr>
                <a:t> = 20</a:t>
              </a:r>
              <a:r>
                <a:rPr lang="en-US" sz="2400" b="1">
                  <a:solidFill>
                    <a:srgbClr val="FFEB55"/>
                  </a:solidFill>
                </a:rPr>
                <a:t>, find the perimeter of </a:t>
              </a:r>
              <a:endParaRPr lang="en-US" sz="2400" b="1" i="1">
                <a:solidFill>
                  <a:srgbClr val="FFEB55"/>
                </a:solidFill>
              </a:endParaRPr>
            </a:p>
          </p:txBody>
        </p:sp>
        <p:pic>
          <p:nvPicPr>
            <p:cNvPr id="292891" name="Picture 27" descr="Ch06-20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invGray">
            <a:xfrm>
              <a:off x="3172" y="1058"/>
              <a:ext cx="579" cy="159"/>
            </a:xfrm>
            <a:prstGeom prst="rect">
              <a:avLst/>
            </a:prstGeom>
            <a:noFill/>
          </p:spPr>
        </p:pic>
        <p:pic>
          <p:nvPicPr>
            <p:cNvPr id="292892" name="Picture 28" descr="Ch06-200"/>
            <p:cNvPicPr>
              <a:picLocks noChangeAspect="1" noChangeArrowheads="1"/>
            </p:cNvPicPr>
            <p:nvPr/>
          </p:nvPicPr>
          <p:blipFill>
            <a:blip r:embed="rId4" cstate="print"/>
            <a:srcRect l="8452" t="-25137"/>
            <a:stretch>
              <a:fillRect/>
            </a:stretch>
          </p:blipFill>
          <p:spPr bwMode="invGray">
            <a:xfrm>
              <a:off x="600" y="812"/>
              <a:ext cx="1354" cy="229"/>
            </a:xfrm>
            <a:prstGeom prst="rect">
              <a:avLst/>
            </a:prstGeom>
            <a:noFill/>
          </p:spPr>
        </p:pic>
        <p:pic>
          <p:nvPicPr>
            <p:cNvPr id="292894" name="Picture 30" descr="Ch06-201"/>
            <p:cNvPicPr>
              <a:picLocks noChangeAspect="1" noChangeArrowheads="1"/>
            </p:cNvPicPr>
            <p:nvPr/>
          </p:nvPicPr>
          <p:blipFill>
            <a:blip r:embed="rId5" cstate="print"/>
            <a:srcRect t="-27274" r="30753" b="-22728"/>
            <a:stretch>
              <a:fillRect/>
            </a:stretch>
          </p:blipFill>
          <p:spPr bwMode="invGray">
            <a:xfrm>
              <a:off x="2009" y="733"/>
              <a:ext cx="2540" cy="363"/>
            </a:xfrm>
            <a:prstGeom prst="rect">
              <a:avLst/>
            </a:prstGeom>
            <a:noFill/>
          </p:spPr>
        </p:pic>
      </p:grpSp>
      <p:grpSp>
        <p:nvGrpSpPr>
          <p:cNvPr id="292901" name="Group 37"/>
          <p:cNvGrpSpPr>
            <a:grpSpLocks/>
          </p:cNvGrpSpPr>
          <p:nvPr/>
        </p:nvGrpSpPr>
        <p:grpSpPr bwMode="auto">
          <a:xfrm>
            <a:off x="619125" y="5502275"/>
            <a:ext cx="8101013" cy="431800"/>
            <a:chOff x="390" y="3466"/>
            <a:chExt cx="5103" cy="272"/>
          </a:xfrm>
        </p:grpSpPr>
        <p:sp>
          <p:nvSpPr>
            <p:cNvPr id="292898" name="Rectangle 34"/>
            <p:cNvSpPr>
              <a:spLocks noChangeArrowheads="1"/>
            </p:cNvSpPr>
            <p:nvPr/>
          </p:nvSpPr>
          <p:spPr bwMode="auto">
            <a:xfrm>
              <a:off x="390" y="3473"/>
              <a:ext cx="5103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1371600" indent="-1371600"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</a:pPr>
              <a:r>
                <a:rPr lang="en-US" sz="2400" b="1">
                  <a:solidFill>
                    <a:srgbClr val="FFEB55"/>
                  </a:solidFill>
                </a:rPr>
                <a:t>Answer:</a:t>
              </a:r>
              <a:endParaRPr lang="en-US" sz="2400"/>
            </a:p>
          </p:txBody>
        </p:sp>
        <p:pic>
          <p:nvPicPr>
            <p:cNvPr id="292900" name="Picture 36" descr="Ch06-20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invGray">
            <a:xfrm>
              <a:off x="1278" y="3466"/>
              <a:ext cx="1215" cy="230"/>
            </a:xfrm>
            <a:prstGeom prst="rect">
              <a:avLst/>
            </a:prstGeom>
            <a:noFill/>
          </p:spPr>
        </p:pic>
      </p:grpSp>
      <p:grpSp>
        <p:nvGrpSpPr>
          <p:cNvPr id="292905" name="Group 41"/>
          <p:cNvGrpSpPr>
            <a:grpSpLocks/>
          </p:cNvGrpSpPr>
          <p:nvPr/>
        </p:nvGrpSpPr>
        <p:grpSpPr bwMode="auto">
          <a:xfrm>
            <a:off x="2197100" y="2165350"/>
            <a:ext cx="4316413" cy="2843213"/>
            <a:chOff x="1384" y="1364"/>
            <a:chExt cx="2719" cy="1791"/>
          </a:xfrm>
        </p:grpSpPr>
        <p:pic>
          <p:nvPicPr>
            <p:cNvPr id="292896" name="Picture 32" descr="C6-009A"/>
            <p:cNvPicPr>
              <a:picLocks noChangeAspect="1" noChangeArrowheads="1"/>
            </p:cNvPicPr>
            <p:nvPr/>
          </p:nvPicPr>
          <p:blipFill>
            <a:blip r:embed="rId7" cstate="print"/>
            <a:srcRect r="5171"/>
            <a:stretch>
              <a:fillRect/>
            </a:stretch>
          </p:blipFill>
          <p:spPr bwMode="invGray">
            <a:xfrm>
              <a:off x="1384" y="1364"/>
              <a:ext cx="2512" cy="1791"/>
            </a:xfrm>
            <a:prstGeom prst="rect">
              <a:avLst/>
            </a:prstGeom>
            <a:noFill/>
          </p:spPr>
        </p:pic>
        <p:sp>
          <p:nvSpPr>
            <p:cNvPr id="292904" name="Rectangle 40"/>
            <p:cNvSpPr>
              <a:spLocks noChangeArrowheads="1"/>
            </p:cNvSpPr>
            <p:nvPr/>
          </p:nvSpPr>
          <p:spPr bwMode="auto">
            <a:xfrm>
              <a:off x="3848" y="2869"/>
              <a:ext cx="255" cy="265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  <a:spcAft>
                  <a:spcPct val="20000"/>
                </a:spcAft>
                <a:buClr>
                  <a:srgbClr val="FFFFFF"/>
                </a:buClr>
              </a:pPr>
              <a:r>
                <a:rPr lang="en-US" sz="2400" i="1"/>
                <a:t>R</a:t>
              </a:r>
            </a:p>
          </p:txBody>
        </p:sp>
      </p:grpSp>
      <p:sp>
        <p:nvSpPr>
          <p:cNvPr id="292907" name="Rectangle 43"/>
          <p:cNvSpPr>
            <a:spLocks noChangeArrowheads="1"/>
          </p:cNvSpPr>
          <p:nvPr/>
        </p:nvSpPr>
        <p:spPr bwMode="auto">
          <a:xfrm>
            <a:off x="615950" y="433388"/>
            <a:ext cx="3111500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Your Turn: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2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2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92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Special Segments of ~ </a:t>
            </a:r>
            <a:r>
              <a:rPr lang="el-GR" b="1">
                <a:cs typeface="Arial" charset="0"/>
              </a:rPr>
              <a:t>Δ</a:t>
            </a:r>
            <a:r>
              <a:rPr lang="en-US" b="1">
                <a:cs typeface="Arial" charset="0"/>
              </a:rPr>
              <a:t>s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u="sng"/>
              <a:t>Theorem 6.8</a:t>
            </a:r>
            <a:br>
              <a:rPr lang="en-US" sz="2400" b="1" u="sng"/>
            </a:br>
            <a:r>
              <a:rPr lang="en-US" sz="2400"/>
              <a:t>	In ~ </a:t>
            </a:r>
            <a:r>
              <a:rPr lang="el-GR" sz="2400">
                <a:cs typeface="Arial" charset="0"/>
              </a:rPr>
              <a:t>Δ</a:t>
            </a:r>
            <a:r>
              <a:rPr lang="en-US" sz="2400">
                <a:cs typeface="Arial" charset="0"/>
              </a:rPr>
              <a:t>s, corresponding altitudes are proportional 	to the measures of the corresponding sides</a:t>
            </a:r>
            <a:br>
              <a:rPr lang="en-US" sz="2400">
                <a:cs typeface="Arial" charset="0"/>
              </a:rPr>
            </a:br>
            <a:endParaRPr lang="en-US" sz="240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400" b="1" u="sng"/>
              <a:t>Theorem 6.9</a:t>
            </a:r>
            <a:br>
              <a:rPr lang="en-US" sz="2400" b="1" u="sng"/>
            </a:br>
            <a:r>
              <a:rPr lang="en-US" sz="2400"/>
              <a:t>	In ~ </a:t>
            </a:r>
            <a:r>
              <a:rPr lang="el-GR" sz="2400">
                <a:cs typeface="Arial" charset="0"/>
              </a:rPr>
              <a:t>Δ</a:t>
            </a:r>
            <a:r>
              <a:rPr lang="en-US" sz="2400">
                <a:cs typeface="Arial" charset="0"/>
              </a:rPr>
              <a:t>s, corresponding angle bisectors are 	proportional to the measures of the corresponding 	sides</a:t>
            </a:r>
            <a:br>
              <a:rPr lang="en-US" sz="2400">
                <a:cs typeface="Arial" charset="0"/>
              </a:rPr>
            </a:br>
            <a:endParaRPr lang="en-US" sz="240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400" b="1" u="sng"/>
              <a:t>Theorem 6.10</a:t>
            </a:r>
            <a:br>
              <a:rPr lang="en-US" sz="2400" b="1" u="sng"/>
            </a:br>
            <a:r>
              <a:rPr lang="en-US" sz="2400"/>
              <a:t>	In~ </a:t>
            </a:r>
            <a:r>
              <a:rPr lang="el-GR" sz="2400">
                <a:cs typeface="Arial" charset="0"/>
              </a:rPr>
              <a:t>Δ</a:t>
            </a:r>
            <a:r>
              <a:rPr lang="en-US" sz="2400">
                <a:cs typeface="Arial" charset="0"/>
              </a:rPr>
              <a:t>s, corresponding medians are proportional to 	the measures of the corresponding sides</a:t>
            </a:r>
          </a:p>
          <a:p>
            <a:pPr>
              <a:lnSpc>
                <a:spcPct val="90000"/>
              </a:lnSpc>
            </a:pPr>
            <a:endParaRPr lang="en-US" sz="2400">
              <a:cs typeface="Arial" charset="0"/>
            </a:endParaRPr>
          </a:p>
          <a:p>
            <a:pPr>
              <a:lnSpc>
                <a:spcPct val="90000"/>
              </a:lnSpc>
            </a:pPr>
            <a:endParaRPr lang="en-US" sz="2400">
              <a:cs typeface="Arial" charset="0"/>
            </a:endParaRPr>
          </a:p>
          <a:p>
            <a:pPr>
              <a:lnSpc>
                <a:spcPct val="90000"/>
              </a:lnSpc>
            </a:pPr>
            <a:endParaRPr lang="en-US" sz="24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3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3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95983" name="Group 47"/>
          <p:cNvGrpSpPr>
            <a:grpSpLocks/>
          </p:cNvGrpSpPr>
          <p:nvPr/>
        </p:nvGrpSpPr>
        <p:grpSpPr bwMode="auto">
          <a:xfrm>
            <a:off x="619125" y="1276350"/>
            <a:ext cx="8255000" cy="1019175"/>
            <a:chOff x="390" y="804"/>
            <a:chExt cx="5200" cy="642"/>
          </a:xfrm>
        </p:grpSpPr>
        <p:sp>
          <p:nvSpPr>
            <p:cNvPr id="295959" name="Text Box 23"/>
            <p:cNvSpPr txBox="1">
              <a:spLocks noChangeArrowheads="1"/>
            </p:cNvSpPr>
            <p:nvPr/>
          </p:nvSpPr>
          <p:spPr bwMode="auto">
            <a:xfrm>
              <a:off x="390" y="804"/>
              <a:ext cx="5200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r>
                <a:rPr lang="en-US" sz="2400" b="1">
                  <a:solidFill>
                    <a:srgbClr val="FFEB55"/>
                  </a:solidFill>
                </a:rPr>
                <a:t>In the figure,                               is an altitude of         </a:t>
              </a:r>
              <a:br>
                <a:rPr lang="en-US" sz="2400" b="1">
                  <a:solidFill>
                    <a:srgbClr val="FFEB55"/>
                  </a:solidFill>
                </a:rPr>
              </a:br>
              <a:r>
                <a:rPr lang="en-US" sz="2400" b="1">
                  <a:solidFill>
                    <a:srgbClr val="FFEB55"/>
                  </a:solidFill>
                </a:rPr>
                <a:t>and     is an altitude of            Find </a:t>
              </a:r>
              <a:r>
                <a:rPr lang="en-US" sz="2400" i="1">
                  <a:solidFill>
                    <a:srgbClr val="FFEB55"/>
                  </a:solidFill>
                </a:rPr>
                <a:t>x</a:t>
              </a:r>
              <a:r>
                <a:rPr lang="en-US" sz="2400" b="1">
                  <a:solidFill>
                    <a:srgbClr val="FFEB55"/>
                  </a:solidFill>
                </a:rPr>
                <a:t> if</a:t>
              </a:r>
              <a:br>
                <a:rPr lang="en-US" sz="2400" b="1">
                  <a:solidFill>
                    <a:srgbClr val="FFEB55"/>
                  </a:solidFill>
                </a:rPr>
              </a:br>
              <a:r>
                <a:rPr lang="en-US" sz="2400" b="1">
                  <a:solidFill>
                    <a:srgbClr val="FFEB55"/>
                  </a:solidFill>
                </a:rPr>
                <a:t>and   </a:t>
              </a:r>
              <a:endParaRPr lang="en-US" sz="2400" b="1" i="1">
                <a:solidFill>
                  <a:srgbClr val="FFEB55"/>
                </a:solidFill>
              </a:endParaRPr>
            </a:p>
          </p:txBody>
        </p:sp>
        <p:pic>
          <p:nvPicPr>
            <p:cNvPr id="295965" name="Picture 29" descr="Ch06-21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invGray">
            <a:xfrm>
              <a:off x="2928" y="813"/>
              <a:ext cx="270" cy="198"/>
            </a:xfrm>
            <a:prstGeom prst="rect">
              <a:avLst/>
            </a:prstGeom>
            <a:noFill/>
          </p:spPr>
        </p:pic>
        <p:pic>
          <p:nvPicPr>
            <p:cNvPr id="295964" name="Picture 28" descr="Ch06-21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invGray">
            <a:xfrm>
              <a:off x="1652" y="852"/>
              <a:ext cx="1212" cy="159"/>
            </a:xfrm>
            <a:prstGeom prst="rect">
              <a:avLst/>
            </a:prstGeom>
            <a:noFill/>
          </p:spPr>
        </p:pic>
        <p:pic>
          <p:nvPicPr>
            <p:cNvPr id="295966" name="Picture 30" descr="Ch06-21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invGray">
            <a:xfrm>
              <a:off x="4694" y="852"/>
              <a:ext cx="555" cy="183"/>
            </a:xfrm>
            <a:prstGeom prst="rect">
              <a:avLst/>
            </a:prstGeom>
            <a:noFill/>
          </p:spPr>
        </p:pic>
        <p:pic>
          <p:nvPicPr>
            <p:cNvPr id="295967" name="Picture 31" descr="Ch06-21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invGray">
            <a:xfrm>
              <a:off x="849" y="1017"/>
              <a:ext cx="162" cy="204"/>
            </a:xfrm>
            <a:prstGeom prst="rect">
              <a:avLst/>
            </a:prstGeom>
            <a:noFill/>
          </p:spPr>
        </p:pic>
        <p:pic>
          <p:nvPicPr>
            <p:cNvPr id="295968" name="Picture 32" descr="Ch06-217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invGray">
            <a:xfrm>
              <a:off x="2515" y="1058"/>
              <a:ext cx="486" cy="159"/>
            </a:xfrm>
            <a:prstGeom prst="rect">
              <a:avLst/>
            </a:prstGeom>
            <a:noFill/>
          </p:spPr>
        </p:pic>
        <p:pic>
          <p:nvPicPr>
            <p:cNvPr id="295969" name="Picture 33" descr="Ch06-218"/>
            <p:cNvPicPr>
              <a:picLocks noChangeAspect="1" noChangeArrowheads="1"/>
            </p:cNvPicPr>
            <p:nvPr/>
          </p:nvPicPr>
          <p:blipFill>
            <a:blip r:embed="rId8" cstate="print"/>
            <a:srcRect l="22096" t="-31522" r="32275" b="-26086"/>
            <a:stretch>
              <a:fillRect/>
            </a:stretch>
          </p:blipFill>
          <p:spPr bwMode="invGray">
            <a:xfrm>
              <a:off x="3896" y="999"/>
              <a:ext cx="1524" cy="290"/>
            </a:xfrm>
            <a:prstGeom prst="rect">
              <a:avLst/>
            </a:prstGeom>
            <a:noFill/>
          </p:spPr>
        </p:pic>
        <p:pic>
          <p:nvPicPr>
            <p:cNvPr id="295971" name="Picture 35" descr="Ch06-218"/>
            <p:cNvPicPr>
              <a:picLocks noChangeAspect="1" noChangeArrowheads="1"/>
            </p:cNvPicPr>
            <p:nvPr/>
          </p:nvPicPr>
          <p:blipFill>
            <a:blip r:embed="rId8" cstate="print"/>
            <a:srcRect l="78563" t="-25000"/>
            <a:stretch>
              <a:fillRect/>
            </a:stretch>
          </p:blipFill>
          <p:spPr bwMode="invGray">
            <a:xfrm>
              <a:off x="799" y="1216"/>
              <a:ext cx="716" cy="230"/>
            </a:xfrm>
            <a:prstGeom prst="rect">
              <a:avLst/>
            </a:prstGeom>
            <a:noFill/>
          </p:spPr>
        </p:pic>
      </p:grpSp>
      <p:grpSp>
        <p:nvGrpSpPr>
          <p:cNvPr id="295985" name="Group 49"/>
          <p:cNvGrpSpPr>
            <a:grpSpLocks/>
          </p:cNvGrpSpPr>
          <p:nvPr/>
        </p:nvGrpSpPr>
        <p:grpSpPr bwMode="auto">
          <a:xfrm>
            <a:off x="2384425" y="2468563"/>
            <a:ext cx="4184650" cy="2365375"/>
            <a:chOff x="1167" y="1507"/>
            <a:chExt cx="3307" cy="1732"/>
          </a:xfrm>
        </p:grpSpPr>
        <p:pic>
          <p:nvPicPr>
            <p:cNvPr id="295980" name="Picture 44" descr="TWEch(p318)ex3"/>
            <p:cNvPicPr>
              <a:picLocks noChangeAspect="1" noChangeArrowheads="1"/>
            </p:cNvPicPr>
            <p:nvPr/>
          </p:nvPicPr>
          <p:blipFill>
            <a:blip r:embed="rId9" cstate="print">
              <a:lum bright="100000" contrast="-100000"/>
            </a:blip>
            <a:srcRect r="4514"/>
            <a:stretch>
              <a:fillRect/>
            </a:stretch>
          </p:blipFill>
          <p:spPr bwMode="invGray">
            <a:xfrm>
              <a:off x="1167" y="1507"/>
              <a:ext cx="3068" cy="1732"/>
            </a:xfrm>
            <a:prstGeom prst="rect">
              <a:avLst/>
            </a:prstGeom>
            <a:noFill/>
          </p:spPr>
        </p:pic>
        <p:sp>
          <p:nvSpPr>
            <p:cNvPr id="295984" name="Rectangle 48"/>
            <p:cNvSpPr>
              <a:spLocks noChangeArrowheads="1"/>
            </p:cNvSpPr>
            <p:nvPr/>
          </p:nvSpPr>
          <p:spPr bwMode="auto">
            <a:xfrm>
              <a:off x="4128" y="2324"/>
              <a:ext cx="346" cy="369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  <a:spcAft>
                  <a:spcPct val="20000"/>
                </a:spcAft>
                <a:buClr>
                  <a:srgbClr val="FFFFFF"/>
                </a:buClr>
              </a:pPr>
              <a:r>
                <a:rPr lang="en-US" sz="3000" i="1"/>
                <a:t>K</a:t>
              </a:r>
            </a:p>
          </p:txBody>
        </p:sp>
      </p:grpSp>
      <p:sp>
        <p:nvSpPr>
          <p:cNvPr id="295990" name="Rectangle 54"/>
          <p:cNvSpPr>
            <a:spLocks noChangeArrowheads="1"/>
          </p:cNvSpPr>
          <p:nvPr/>
        </p:nvSpPr>
        <p:spPr bwMode="auto">
          <a:xfrm>
            <a:off x="615950" y="433388"/>
            <a:ext cx="3111500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Example 2: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5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5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6557" name="Text Box 29"/>
          <p:cNvSpPr txBox="1">
            <a:spLocks noChangeArrowheads="1"/>
          </p:cNvSpPr>
          <p:nvPr/>
        </p:nvSpPr>
        <p:spPr bwMode="auto">
          <a:xfrm>
            <a:off x="3457575" y="1471613"/>
            <a:ext cx="3111500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/>
              <a:t>Write a proportion.</a:t>
            </a:r>
          </a:p>
        </p:txBody>
      </p:sp>
      <p:sp>
        <p:nvSpPr>
          <p:cNvPr id="406558" name="Text Box 30"/>
          <p:cNvSpPr txBox="1">
            <a:spLocks noChangeArrowheads="1"/>
          </p:cNvSpPr>
          <p:nvPr/>
        </p:nvSpPr>
        <p:spPr bwMode="auto">
          <a:xfrm>
            <a:off x="3457575" y="3178175"/>
            <a:ext cx="2965450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/>
              <a:t>Cross products</a:t>
            </a:r>
          </a:p>
        </p:txBody>
      </p:sp>
      <p:sp>
        <p:nvSpPr>
          <p:cNvPr id="406560" name="Text Box 32"/>
          <p:cNvSpPr txBox="1">
            <a:spLocks noChangeArrowheads="1"/>
          </p:cNvSpPr>
          <p:nvPr/>
        </p:nvSpPr>
        <p:spPr bwMode="auto">
          <a:xfrm>
            <a:off x="3457575" y="3852863"/>
            <a:ext cx="3495675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/>
              <a:t>Divide each side by 36.</a:t>
            </a:r>
          </a:p>
        </p:txBody>
      </p:sp>
      <p:sp>
        <p:nvSpPr>
          <p:cNvPr id="406562" name="Rectangle 34"/>
          <p:cNvSpPr>
            <a:spLocks noChangeArrowheads="1"/>
          </p:cNvSpPr>
          <p:nvPr/>
        </p:nvSpPr>
        <p:spPr bwMode="auto">
          <a:xfrm>
            <a:off x="619125" y="4695825"/>
            <a:ext cx="8101013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71600" indent="-13716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 b="1">
                <a:solidFill>
                  <a:srgbClr val="FFEB55"/>
                </a:solidFill>
              </a:rPr>
              <a:t>Answer:  </a:t>
            </a:r>
            <a:r>
              <a:rPr lang="en-US" sz="2400"/>
              <a:t>Thus, </a:t>
            </a:r>
            <a:r>
              <a:rPr lang="en-US" sz="2400" i="1"/>
              <a:t>JI</a:t>
            </a:r>
            <a:r>
              <a:rPr lang="en-US" sz="2400"/>
              <a:t> = 28.</a:t>
            </a:r>
          </a:p>
        </p:txBody>
      </p:sp>
      <p:pic>
        <p:nvPicPr>
          <p:cNvPr id="406564" name="Picture 36" descr="Ch06-2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invGray">
          <a:xfrm>
            <a:off x="828675" y="3930650"/>
            <a:ext cx="1319213" cy="252413"/>
          </a:xfrm>
          <a:prstGeom prst="rect">
            <a:avLst/>
          </a:prstGeom>
          <a:noFill/>
        </p:spPr>
      </p:pic>
      <p:pic>
        <p:nvPicPr>
          <p:cNvPr id="406565" name="Picture 37" descr="Ch06-2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invGray">
          <a:xfrm>
            <a:off x="1160463" y="1335088"/>
            <a:ext cx="1262062" cy="695325"/>
          </a:xfrm>
          <a:prstGeom prst="rect">
            <a:avLst/>
          </a:prstGeom>
          <a:noFill/>
        </p:spPr>
      </p:pic>
      <p:pic>
        <p:nvPicPr>
          <p:cNvPr id="406566" name="Picture 38" descr="Ch06-22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invGray">
          <a:xfrm>
            <a:off x="1277938" y="2260600"/>
            <a:ext cx="1071562" cy="695325"/>
          </a:xfrm>
          <a:prstGeom prst="rect">
            <a:avLst/>
          </a:prstGeom>
          <a:noFill/>
        </p:spPr>
      </p:pic>
      <p:pic>
        <p:nvPicPr>
          <p:cNvPr id="406569" name="Picture 41" descr="Ch06-22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invGray">
          <a:xfrm>
            <a:off x="819150" y="3209925"/>
            <a:ext cx="1657350" cy="252413"/>
          </a:xfrm>
          <a:prstGeom prst="rect">
            <a:avLst/>
          </a:prstGeom>
          <a:noFill/>
        </p:spPr>
      </p:pic>
      <p:pic>
        <p:nvPicPr>
          <p:cNvPr id="406570" name="Picture 42" descr="Ch06-2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invGray">
          <a:xfrm>
            <a:off x="3536950" y="2500313"/>
            <a:ext cx="5000625" cy="292100"/>
          </a:xfrm>
          <a:prstGeom prst="rect">
            <a:avLst/>
          </a:prstGeom>
          <a:noFill/>
        </p:spPr>
      </p:pic>
      <p:sp>
        <p:nvSpPr>
          <p:cNvPr id="406575" name="Rectangle 47"/>
          <p:cNvSpPr>
            <a:spLocks noChangeArrowheads="1"/>
          </p:cNvSpPr>
          <p:nvPr/>
        </p:nvSpPr>
        <p:spPr bwMode="auto">
          <a:xfrm>
            <a:off x="615950" y="433388"/>
            <a:ext cx="3111500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Example 2: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06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0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06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06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06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0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06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0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57" grpId="0" autoUpdateAnimBg="0"/>
      <p:bldP spid="406558" grpId="0" autoUpdateAnimBg="0"/>
      <p:bldP spid="406560" grpId="0" autoUpdateAnimBg="0"/>
      <p:bldP spid="406562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ICTUREPATH" val="P:\Algebra 1\graphics\equations\03-01"/>
</p:tagLst>
</file>

<file path=ppt/theme/theme1.xml><?xml version="1.0" encoding="utf-8"?>
<a:theme xmlns:a="http://schemas.openxmlformats.org/drawingml/2006/main" name="Fading Grid">
  <a:themeElements>
    <a:clrScheme name="Fading Grid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Fading Gr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11545</TotalTime>
  <Words>285</Words>
  <Application>Microsoft Office PowerPoint</Application>
  <PresentationFormat>On-screen Show (4:3)</PresentationFormat>
  <Paragraphs>73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  <vt:variant>
        <vt:lpstr>Custom Shows</vt:lpstr>
      </vt:variant>
      <vt:variant>
        <vt:i4>10</vt:i4>
      </vt:variant>
    </vt:vector>
  </HeadingPairs>
  <TitlesOfParts>
    <vt:vector size="26" baseType="lpstr">
      <vt:lpstr>Fading Grid</vt:lpstr>
      <vt:lpstr>Slide 1</vt:lpstr>
      <vt:lpstr>Objectives</vt:lpstr>
      <vt:lpstr>Proportional Perimeters Theorem</vt:lpstr>
      <vt:lpstr>Slide 4</vt:lpstr>
      <vt:lpstr>Slide 5</vt:lpstr>
      <vt:lpstr>Slide 6</vt:lpstr>
      <vt:lpstr>Special Segments of ~ Δs</vt:lpstr>
      <vt:lpstr>Slide 8</vt:lpstr>
      <vt:lpstr>Slide 9</vt:lpstr>
      <vt:lpstr>Slide 10</vt:lpstr>
      <vt:lpstr>Slide 11</vt:lpstr>
      <vt:lpstr>Slide 12</vt:lpstr>
      <vt:lpstr>Slide 13</vt:lpstr>
      <vt:lpstr>Slide 14</vt:lpstr>
      <vt:lpstr>Assignment</vt:lpstr>
      <vt:lpstr>transparency 1</vt:lpstr>
      <vt:lpstr>transparency 2</vt:lpstr>
      <vt:lpstr>transparency 3</vt:lpstr>
      <vt:lpstr>transparency 4</vt:lpstr>
      <vt:lpstr>transparency 5</vt:lpstr>
      <vt:lpstr>transparency 6</vt:lpstr>
      <vt:lpstr>transparency 7</vt:lpstr>
      <vt:lpstr>transparency 8</vt:lpstr>
      <vt:lpstr>transparency 9</vt:lpstr>
      <vt:lpstr>dotcom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Interactive Chalkboard</dc:title>
  <dc:subject/>
  <dc:creator/>
  <cp:lastModifiedBy>Liz Padilla</cp:lastModifiedBy>
  <cp:revision>357</cp:revision>
  <dcterms:created xsi:type="dcterms:W3CDTF">2002-01-18T18:33:30Z</dcterms:created>
  <dcterms:modified xsi:type="dcterms:W3CDTF">2012-02-10T03:18:33Z</dcterms:modified>
</cp:coreProperties>
</file>