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308" r:id="rId2"/>
    <p:sldId id="309" r:id="rId3"/>
    <p:sldId id="310" r:id="rId4"/>
    <p:sldId id="284" r:id="rId5"/>
    <p:sldId id="289" r:id="rId6"/>
    <p:sldId id="281" r:id="rId7"/>
    <p:sldId id="283" r:id="rId8"/>
    <p:sldId id="305" r:id="rId9"/>
    <p:sldId id="290" r:id="rId10"/>
    <p:sldId id="279" r:id="rId11"/>
    <p:sldId id="306" r:id="rId12"/>
    <p:sldId id="291" r:id="rId13"/>
    <p:sldId id="301" r:id="rId14"/>
    <p:sldId id="302" r:id="rId15"/>
    <p:sldId id="303" r:id="rId16"/>
    <p:sldId id="304" r:id="rId17"/>
    <p:sldId id="295" r:id="rId18"/>
    <p:sldId id="296" r:id="rId19"/>
    <p:sldId id="294" r:id="rId20"/>
    <p:sldId id="282" r:id="rId21"/>
    <p:sldId id="285" r:id="rId22"/>
    <p:sldId id="286" r:id="rId23"/>
    <p:sldId id="287" r:id="rId24"/>
    <p:sldId id="288" r:id="rId25"/>
    <p:sldId id="292" r:id="rId26"/>
    <p:sldId id="274" r:id="rId27"/>
    <p:sldId id="273" r:id="rId28"/>
    <p:sldId id="29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1" autoAdjust="0"/>
    <p:restoredTop sz="94660"/>
  </p:normalViewPr>
  <p:slideViewPr>
    <p:cSldViewPr snapToObjects="1">
      <p:cViewPr varScale="1">
        <p:scale>
          <a:sx n="73" d="100"/>
          <a:sy n="73" d="100"/>
        </p:scale>
        <p:origin x="-12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21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25.wmf"/><Relationship Id="rId11" Type="http://schemas.openxmlformats.org/officeDocument/2006/relationships/image" Target="../media/image30.wmf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6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7.wmf"/><Relationship Id="rId7" Type="http://schemas.openxmlformats.org/officeDocument/2006/relationships/image" Target="../media/image36.wmf"/><Relationship Id="rId2" Type="http://schemas.openxmlformats.org/officeDocument/2006/relationships/image" Target="../media/image6.wmf"/><Relationship Id="rId1" Type="http://schemas.openxmlformats.org/officeDocument/2006/relationships/image" Target="../media/image3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AF933-C55C-8843-83D5-4625D5E7C660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4DFDF-76C5-6F49-A9E2-0EB804E9D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50BD12-0224-2245-B204-829E7EBD1C14}" type="slidenum">
              <a:rPr lang="en-US"/>
              <a:pPr/>
              <a:t>4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F62A06-72E7-9A4B-9CE8-E823EEA614BC}" type="slidenum">
              <a:rPr lang="en-US"/>
              <a:pPr/>
              <a:t>7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F362A5-4F41-884C-B5F2-5242A350C885}" type="slidenum">
              <a:rPr lang="en-US"/>
              <a:pPr/>
              <a:t>21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2BB7C7-E16A-CA44-A23C-B72C36445FEA}" type="slidenum">
              <a:rPr lang="en-US"/>
              <a:pPr/>
              <a:t>22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027AE4-F91A-074A-91D9-5FCBD2EFB789}" type="slidenum">
              <a:rPr lang="en-US"/>
              <a:pPr/>
              <a:t>23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F0F20-89D3-0F46-BB44-EFE626A9BAAD}" type="datetimeFigureOut">
              <a:rPr lang="en-US" smtClean="0"/>
              <a:pPr/>
              <a:t>11/30/2011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55F6-4062-544D-A333-F833AAC966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F0F20-89D3-0F46-BB44-EFE626A9BAAD}" type="datetimeFigureOut">
              <a:rPr lang="en-US" smtClean="0"/>
              <a:pPr/>
              <a:t>11/30/2011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55F6-4062-544D-A333-F833AAC966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F0F20-89D3-0F46-BB44-EFE626A9BAAD}" type="datetimeFigureOut">
              <a:rPr lang="en-US" smtClean="0"/>
              <a:pPr/>
              <a:t>11/30/2011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55F6-4062-544D-A333-F833AAC966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F0F20-89D3-0F46-BB44-EFE626A9BAAD}" type="datetimeFigureOut">
              <a:rPr lang="en-US" smtClean="0"/>
              <a:pPr/>
              <a:t>11/30/2011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55F6-4062-544D-A333-F833AAC966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F0F20-89D3-0F46-BB44-EFE626A9BAAD}" type="datetimeFigureOut">
              <a:rPr lang="en-US" smtClean="0"/>
              <a:pPr/>
              <a:t>11/30/2011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55F6-4062-544D-A333-F833AAC966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F0F20-89D3-0F46-BB44-EFE626A9BAAD}" type="datetimeFigureOut">
              <a:rPr lang="en-US" smtClean="0"/>
              <a:pPr/>
              <a:t>11/30/2011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55F6-4062-544D-A333-F833AAC966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F0F20-89D3-0F46-BB44-EFE626A9BAAD}" type="datetimeFigureOut">
              <a:rPr lang="en-US" smtClean="0"/>
              <a:pPr/>
              <a:t>11/30/2011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55F6-4062-544D-A333-F833AAC966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F0F20-89D3-0F46-BB44-EFE626A9BAAD}" type="datetimeFigureOut">
              <a:rPr lang="en-US" smtClean="0"/>
              <a:pPr/>
              <a:t>11/30/2011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55F6-4062-544D-A333-F833AAC966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F0F20-89D3-0F46-BB44-EFE626A9BAAD}" type="datetimeFigureOut">
              <a:rPr lang="en-US" smtClean="0"/>
              <a:pPr/>
              <a:t>11/30/2011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55F6-4062-544D-A333-F833AAC966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F0F20-89D3-0F46-BB44-EFE626A9BAAD}" type="datetimeFigureOut">
              <a:rPr lang="en-US" smtClean="0"/>
              <a:pPr/>
              <a:t>11/30/2011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55F6-4062-544D-A333-F833AAC966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F0F20-89D3-0F46-BB44-EFE626A9BAAD}" type="datetimeFigureOut">
              <a:rPr lang="en-US" smtClean="0"/>
              <a:pPr/>
              <a:t>11/30/2011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55F6-4062-544D-A333-F833AAC966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F0F20-89D3-0F46-BB44-EFE626A9BAAD}" type="datetimeFigureOut">
              <a:rPr lang="en-US" smtClean="0"/>
              <a:pPr/>
              <a:t>11/30/2011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F55F6-4062-544D-A333-F833AAC966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Program%20Files\Microsoft%20Office\Clipart\Pub60Cor\urban_01.mid" TargetMode="Externa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2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33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oleObject" Target="../embeddings/oleObject46.bin"/><Relationship Id="rId18" Type="http://schemas.openxmlformats.org/officeDocument/2006/relationships/oleObject" Target="../embeddings/oleObject51.bin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54.bin"/><Relationship Id="rId7" Type="http://schemas.openxmlformats.org/officeDocument/2006/relationships/oleObject" Target="../embeddings/oleObject40.bin"/><Relationship Id="rId12" Type="http://schemas.openxmlformats.org/officeDocument/2006/relationships/oleObject" Target="../embeddings/oleObject45.bin"/><Relationship Id="rId17" Type="http://schemas.openxmlformats.org/officeDocument/2006/relationships/oleObject" Target="../embeddings/oleObject50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9.bin"/><Relationship Id="rId20" Type="http://schemas.openxmlformats.org/officeDocument/2006/relationships/oleObject" Target="../embeddings/oleObject53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9.bin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8.bin"/><Relationship Id="rId10" Type="http://schemas.openxmlformats.org/officeDocument/2006/relationships/oleObject" Target="../embeddings/oleObject43.bin"/><Relationship Id="rId19" Type="http://schemas.openxmlformats.org/officeDocument/2006/relationships/oleObject" Target="../embeddings/oleObject52.bin"/><Relationship Id="rId4" Type="http://schemas.openxmlformats.org/officeDocument/2006/relationships/oleObject" Target="../embeddings/oleObject37.bin"/><Relationship Id="rId9" Type="http://schemas.openxmlformats.org/officeDocument/2006/relationships/oleObject" Target="../embeddings/oleObject42.bin"/><Relationship Id="rId14" Type="http://schemas.openxmlformats.org/officeDocument/2006/relationships/oleObject" Target="../embeddings/oleObject47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7.bin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6.bin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5.bin"/><Relationship Id="rId9" Type="http://schemas.openxmlformats.org/officeDocument/2006/relationships/oleObject" Target="../embeddings/oleObject60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oleObject" Target="../embeddings/oleObject73.bin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7.bin"/><Relationship Id="rId12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6.bin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5.bin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4.bin"/><Relationship Id="rId9" Type="http://schemas.openxmlformats.org/officeDocument/2006/relationships/oleObject" Target="../embeddings/oleObject69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Program%20Files\Microsoft%20Office\Clipart\Pub60Cor\sprng_01.mid" TargetMode="Externa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74.bin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oleObject" Target="../embeddings/oleObject18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4.bin"/><Relationship Id="rId14" Type="http://schemas.openxmlformats.org/officeDocument/2006/relationships/oleObject" Target="../embeddings/oleObject1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9EBCA-049D-4718-B0A7-E9F6B25969D1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10"/>
          <p:cNvSpPr>
            <a:spLocks noGrp="1" noChangeArrowheads="1"/>
          </p:cNvSpPr>
          <p:nvPr>
            <p:ph type="subTitle" idx="4294967295"/>
          </p:nvPr>
        </p:nvSpPr>
        <p:spPr>
          <a:xfrm>
            <a:off x="2362200" y="1066800"/>
            <a:ext cx="7010400" cy="1143000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z="3200" dirty="0" smtClean="0">
                <a:latin typeface="Times New Roman" charset="0"/>
              </a:rPr>
              <a:t>Bisectors, Medians, and Altitudes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3200" dirty="0" smtClean="0">
                <a:latin typeface="Times New Roman" charset="0"/>
              </a:rPr>
              <a:t>Section 5-1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3276600" y="2209800"/>
          <a:ext cx="4724400" cy="3767138"/>
        </p:xfrm>
        <a:graphic>
          <a:graphicData uri="http://schemas.openxmlformats.org/presentationml/2006/ole">
            <p:oleObj spid="_x0000_s69634" name="Bitmap Image" r:id="rId4" imgW="3400900" imgH="4009524" progId="Paint.Picture">
              <p:embed/>
            </p:oleObj>
          </a:graphicData>
        </a:graphic>
      </p:graphicFrame>
      <p:pic>
        <p:nvPicPr>
          <p:cNvPr id="4110" name="urban_01.mid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28600" y="6172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228600" y="228601"/>
            <a:ext cx="2362200" cy="649287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200" b="1" u="sng" dirty="0">
                <a:solidFill>
                  <a:srgbClr val="006600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Agenda</a:t>
            </a:r>
            <a:r>
              <a:rPr lang="en-US" sz="1200" b="1" dirty="0">
                <a:solidFill>
                  <a:srgbClr val="006600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:</a:t>
            </a:r>
            <a:endParaRPr lang="en-US" sz="1200" b="1" dirty="0" smtClean="0">
              <a:solidFill>
                <a:srgbClr val="006600"/>
              </a:solidFill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200" b="1" dirty="0" smtClean="0">
                <a:solidFill>
                  <a:srgbClr val="006600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11/30/11</a:t>
            </a:r>
            <a:endParaRPr lang="en-US" sz="1200" b="1" dirty="0" smtClean="0">
              <a:solidFill>
                <a:srgbClr val="006600"/>
              </a:solidFill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1200" b="1" dirty="0">
              <a:solidFill>
                <a:srgbClr val="CC3300"/>
              </a:solidFill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200" b="1" dirty="0">
                <a:solidFill>
                  <a:srgbClr val="CC3300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Do Now</a:t>
            </a:r>
            <a:endParaRPr lang="en-US" sz="1200" b="1" dirty="0" smtClean="0">
              <a:solidFill>
                <a:srgbClr val="CC3300"/>
              </a:solidFill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200" dirty="0" smtClean="0"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Problem </a:t>
            </a:r>
            <a:r>
              <a:rPr lang="en-US" sz="1200" dirty="0" smtClean="0"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involving Isosceles and Equilateral Triangles</a:t>
            </a:r>
            <a:endParaRPr lang="en-US" sz="1200" dirty="0" smtClean="0"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200" b="1" dirty="0">
                <a:solidFill>
                  <a:srgbClr val="CC3300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Review Do Now </a:t>
            </a:r>
            <a:endParaRPr lang="en-US" sz="1200" b="1" dirty="0" smtClean="0">
              <a:solidFill>
                <a:srgbClr val="CC3300"/>
              </a:solidFill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1200" b="1" dirty="0" smtClean="0">
              <a:solidFill>
                <a:srgbClr val="CC3300"/>
              </a:solidFill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200" b="1" dirty="0">
                <a:solidFill>
                  <a:srgbClr val="CC3300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Vocabulary: </a:t>
            </a:r>
            <a:endParaRPr lang="en-US" sz="1200" b="1" dirty="0" smtClean="0">
              <a:solidFill>
                <a:srgbClr val="CC3300"/>
              </a:solidFill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r>
              <a:rPr lang="en-US" sz="1200" b="1" dirty="0" smtClean="0"/>
              <a:t>Perpendicular bisector, </a:t>
            </a:r>
          </a:p>
          <a:p>
            <a:r>
              <a:rPr lang="en-US" sz="1200" b="1" dirty="0" smtClean="0"/>
              <a:t>angle bisector</a:t>
            </a:r>
            <a:r>
              <a:rPr lang="en-US" sz="1200" dirty="0" smtClean="0"/>
              <a:t>, </a:t>
            </a:r>
          </a:p>
          <a:p>
            <a:r>
              <a:rPr lang="en-US" sz="1200" b="1" dirty="0" smtClean="0"/>
              <a:t>distance from a point to a line</a:t>
            </a:r>
            <a:endParaRPr lang="en-US" sz="1200" dirty="0" smtClean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200" b="1" dirty="0" smtClean="0">
              <a:solidFill>
                <a:srgbClr val="CC3300"/>
              </a:solidFill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>
              <a:lnSpc>
                <a:spcPct val="80000"/>
              </a:lnSpc>
            </a:pPr>
            <a:r>
              <a:rPr lang="en-US" sz="1200" b="1" dirty="0">
                <a:solidFill>
                  <a:srgbClr val="CC3300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Mini Lesson:</a:t>
            </a:r>
            <a:endParaRPr lang="en-US" sz="1200" b="1" dirty="0" smtClean="0">
              <a:solidFill>
                <a:srgbClr val="CC3300"/>
              </a:solidFill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>
              <a:buFont typeface="Arial"/>
              <a:buChar char="•"/>
            </a:pPr>
            <a:r>
              <a:rPr lang="en-US" sz="1200" b="1" dirty="0" smtClean="0"/>
              <a:t>Using properties of  Perpendicular bisectors and Angle Bisectors to solve problems</a:t>
            </a:r>
            <a:r>
              <a:rPr lang="en-US" sz="1200" dirty="0" smtClean="0"/>
              <a:t> </a:t>
            </a:r>
          </a:p>
          <a:p>
            <a:pPr>
              <a:buFont typeface="Arial"/>
              <a:buChar char="•"/>
            </a:pPr>
            <a:endParaRPr lang="en-US" sz="1200" b="1" dirty="0" smtClean="0">
              <a:solidFill>
                <a:srgbClr val="CC3300"/>
              </a:solidFill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>
              <a:lnSpc>
                <a:spcPct val="80000"/>
              </a:lnSpc>
            </a:pPr>
            <a:r>
              <a:rPr lang="en-US" sz="1200" b="1" dirty="0">
                <a:solidFill>
                  <a:srgbClr val="CC3300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Independent /Group work</a:t>
            </a:r>
            <a:endParaRPr lang="en-US" sz="1200" b="1" dirty="0" smtClean="0"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>
              <a:lnSpc>
                <a:spcPct val="80000"/>
              </a:lnSpc>
              <a:buFont typeface="Arial"/>
              <a:buChar char="•"/>
            </a:pPr>
            <a:r>
              <a:rPr lang="en-US" sz="1200" b="1" dirty="0" smtClean="0"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Practice </a:t>
            </a:r>
            <a:r>
              <a:rPr lang="en-US" sz="1200" b="1" dirty="0" smtClean="0"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problems</a:t>
            </a:r>
          </a:p>
          <a:p>
            <a:pPr>
              <a:lnSpc>
                <a:spcPct val="80000"/>
              </a:lnSpc>
            </a:pPr>
            <a:endParaRPr lang="en-US" sz="1200" b="1" dirty="0" smtClean="0"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200" b="1" dirty="0" smtClean="0">
                <a:solidFill>
                  <a:srgbClr val="CC3300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Share</a:t>
            </a:r>
            <a:r>
              <a:rPr lang="en-US" sz="1200" b="1" dirty="0">
                <a:solidFill>
                  <a:srgbClr val="CC3300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-out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200" b="1" dirty="0"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Discussion of answers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1200" b="1" dirty="0">
              <a:solidFill>
                <a:srgbClr val="CC3300"/>
              </a:solidFill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200" b="1" dirty="0">
                <a:solidFill>
                  <a:srgbClr val="CC3300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Wrap-Up/ Summary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200" b="1" dirty="0"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Writing Exercise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1200" b="1" dirty="0" smtClean="0">
              <a:solidFill>
                <a:srgbClr val="CC3300"/>
              </a:solidFill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200" b="1" dirty="0" smtClean="0">
                <a:solidFill>
                  <a:srgbClr val="CC3300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Lesson Quiz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1200" b="1" dirty="0" smtClean="0">
              <a:solidFill>
                <a:srgbClr val="CC3300"/>
              </a:solidFill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200" b="1" dirty="0" smtClean="0">
                <a:solidFill>
                  <a:srgbClr val="CC3300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Homework</a:t>
            </a:r>
            <a:endParaRPr lang="en-US" sz="1200" b="1" dirty="0">
              <a:solidFill>
                <a:srgbClr val="CC3300"/>
              </a:solidFill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200" b="1" dirty="0"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Review Class Notes,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200" dirty="0">
                <a:ea typeface="ＭＳ Ｐゴシック" pitchFamily="-108" charset="-128"/>
                <a:cs typeface="ＭＳ Ｐゴシック" pitchFamily="-108" charset="-128"/>
              </a:rPr>
              <a:t>Castle Learning</a:t>
            </a: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2819400" y="381000"/>
            <a:ext cx="6019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9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Relationships in Triangles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499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5941367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Mrs. Padilla</a:t>
            </a:r>
          </a:p>
          <a:p>
            <a:pPr algn="ctr"/>
            <a:r>
              <a:rPr lang="en-US" sz="2400" dirty="0" smtClean="0"/>
              <a:t>Geometry Fall 2011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7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52500"/>
            <a:ext cx="9144000" cy="5867400"/>
          </a:xfrm>
        </p:spPr>
        <p:txBody>
          <a:bodyPr/>
          <a:lstStyle/>
          <a:p>
            <a:pPr eaLnBrk="1" hangingPunct="1"/>
            <a:r>
              <a:rPr lang="en-US" sz="3600" dirty="0"/>
              <a:t>If a point is on</a:t>
            </a:r>
            <a:r>
              <a:rPr lang="en-US" sz="3600" dirty="0" smtClean="0"/>
              <a:t> the </a:t>
            </a:r>
            <a:r>
              <a:rPr lang="en-US" sz="3600" dirty="0"/>
              <a:t>bisector of an angle, then it is equidistant from the two sides of the angle.</a:t>
            </a:r>
            <a:endParaRPr lang="en-US" sz="3600" dirty="0" smtClean="0"/>
          </a:p>
          <a:p>
            <a:pPr eaLnBrk="1" hangingPunct="1">
              <a:buNone/>
            </a:pPr>
            <a:r>
              <a:rPr lang="en-US" b="1" dirty="0" smtClean="0"/>
              <a:t>	IF</a:t>
            </a:r>
            <a:r>
              <a:rPr lang="en-US" b="1" dirty="0"/>
              <a:t>				</a:t>
            </a:r>
            <a:r>
              <a:rPr lang="en-US" b="1" dirty="0" smtClean="0"/>
              <a:t>	                    THEN</a:t>
            </a:r>
            <a:endParaRPr lang="en-US" b="1" dirty="0"/>
          </a:p>
          <a:p>
            <a:pPr eaLnBrk="1" hangingPunct="1"/>
            <a:endParaRPr lang="en-US" b="1" dirty="0"/>
          </a:p>
          <a:p>
            <a:pPr eaLnBrk="1" hangingPunct="1"/>
            <a:endParaRPr lang="en-US" b="1" dirty="0"/>
          </a:p>
          <a:p>
            <a:pPr eaLnBrk="1" hangingPunct="1"/>
            <a:endParaRPr lang="en-US" b="1" dirty="0"/>
          </a:p>
          <a:p>
            <a:pPr eaLnBrk="1" hangingPunct="1"/>
            <a:endParaRPr lang="en-US" b="1" dirty="0"/>
          </a:p>
          <a:p>
            <a:pPr eaLnBrk="1" hangingPunct="1"/>
            <a:endParaRPr lang="en-US" b="1" dirty="0"/>
          </a:p>
          <a:p>
            <a:pPr eaLnBrk="1" hangingPunct="1"/>
            <a:r>
              <a:rPr lang="en-US" sz="3600" dirty="0"/>
              <a:t>If</a:t>
            </a:r>
            <a:r>
              <a:rPr lang="en-US" sz="3600" dirty="0" smtClean="0"/>
              <a:t> </a:t>
            </a:r>
            <a:r>
              <a:rPr lang="en-US" sz="3600" dirty="0" err="1" smtClean="0"/>
              <a:t>m</a:t>
            </a:r>
            <a:r>
              <a:rPr lang="en-US" sz="3600" dirty="0" smtClean="0"/>
              <a:t>&lt; 1  </a:t>
            </a:r>
            <a:r>
              <a:rPr lang="en-US" sz="3600" dirty="0"/>
              <a:t>=</a:t>
            </a:r>
            <a:r>
              <a:rPr lang="en-US" sz="3600" dirty="0" smtClean="0"/>
              <a:t>  </a:t>
            </a:r>
            <a:r>
              <a:rPr lang="en-US" sz="3600" dirty="0" err="1" smtClean="0"/>
              <a:t>m</a:t>
            </a:r>
            <a:r>
              <a:rPr lang="en-US" sz="3600" dirty="0" smtClean="0"/>
              <a:t>&lt; </a:t>
            </a:r>
            <a:r>
              <a:rPr lang="en-US" sz="3600" dirty="0"/>
              <a:t>2,</a:t>
            </a:r>
            <a:r>
              <a:rPr lang="en-US" sz="3600" dirty="0" smtClean="0"/>
              <a:t>   </a:t>
            </a:r>
            <a:r>
              <a:rPr lang="en-US" dirty="0" smtClean="0"/>
              <a:t>then  BC   =   </a:t>
            </a:r>
            <a:r>
              <a:rPr lang="en-US" dirty="0"/>
              <a:t>BD.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V="1">
            <a:off x="609600" y="2895600"/>
            <a:ext cx="2286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609600" y="4495800"/>
            <a:ext cx="2819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V="1">
            <a:off x="609600" y="3962400"/>
            <a:ext cx="2819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28600" y="4343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V="1">
            <a:off x="609600" y="4114800"/>
            <a:ext cx="1905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2362200" y="3657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6394" name="Freeform 11"/>
          <p:cNvSpPr>
            <a:spLocks/>
          </p:cNvSpPr>
          <p:nvPr/>
        </p:nvSpPr>
        <p:spPr bwMode="auto">
          <a:xfrm>
            <a:off x="1066800" y="4191000"/>
            <a:ext cx="177800" cy="152400"/>
          </a:xfrm>
          <a:custGeom>
            <a:avLst/>
            <a:gdLst>
              <a:gd name="T0" fmla="*/ 0 w 112"/>
              <a:gd name="T1" fmla="*/ 0 h 96"/>
              <a:gd name="T2" fmla="*/ 96 w 112"/>
              <a:gd name="T3" fmla="*/ 48 h 96"/>
              <a:gd name="T4" fmla="*/ 96 w 112"/>
              <a:gd name="T5" fmla="*/ 96 h 96"/>
              <a:gd name="T6" fmla="*/ 0 60000 65536"/>
              <a:gd name="T7" fmla="*/ 0 60000 65536"/>
              <a:gd name="T8" fmla="*/ 0 60000 65536"/>
              <a:gd name="T9" fmla="*/ 0 w 112"/>
              <a:gd name="T10" fmla="*/ 0 h 96"/>
              <a:gd name="T11" fmla="*/ 112 w 112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96">
                <a:moveTo>
                  <a:pt x="0" y="0"/>
                </a:moveTo>
                <a:cubicBezTo>
                  <a:pt x="40" y="16"/>
                  <a:pt x="80" y="32"/>
                  <a:pt x="96" y="48"/>
                </a:cubicBezTo>
                <a:cubicBezTo>
                  <a:pt x="112" y="64"/>
                  <a:pt x="104" y="80"/>
                  <a:pt x="96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Freeform 12"/>
          <p:cNvSpPr>
            <a:spLocks/>
          </p:cNvSpPr>
          <p:nvPr/>
        </p:nvSpPr>
        <p:spPr bwMode="auto">
          <a:xfrm>
            <a:off x="1066800" y="4343400"/>
            <a:ext cx="88900" cy="228600"/>
          </a:xfrm>
          <a:custGeom>
            <a:avLst/>
            <a:gdLst>
              <a:gd name="T0" fmla="*/ 0 w 56"/>
              <a:gd name="T1" fmla="*/ 144 h 144"/>
              <a:gd name="T2" fmla="*/ 48 w 56"/>
              <a:gd name="T3" fmla="*/ 96 h 144"/>
              <a:gd name="T4" fmla="*/ 48 w 56"/>
              <a:gd name="T5" fmla="*/ 0 h 144"/>
              <a:gd name="T6" fmla="*/ 0 60000 65536"/>
              <a:gd name="T7" fmla="*/ 0 60000 65536"/>
              <a:gd name="T8" fmla="*/ 0 60000 65536"/>
              <a:gd name="T9" fmla="*/ 0 w 56"/>
              <a:gd name="T10" fmla="*/ 0 h 144"/>
              <a:gd name="T11" fmla="*/ 56 w 5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144">
                <a:moveTo>
                  <a:pt x="0" y="144"/>
                </a:moveTo>
                <a:cubicBezTo>
                  <a:pt x="20" y="132"/>
                  <a:pt x="40" y="120"/>
                  <a:pt x="48" y="96"/>
                </a:cubicBezTo>
                <a:cubicBezTo>
                  <a:pt x="56" y="72"/>
                  <a:pt x="52" y="36"/>
                  <a:pt x="4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Text Box 13"/>
          <p:cNvSpPr txBox="1">
            <a:spLocks noChangeArrowheads="1"/>
          </p:cNvSpPr>
          <p:nvPr/>
        </p:nvSpPr>
        <p:spPr bwMode="auto">
          <a:xfrm>
            <a:off x="1295400" y="3962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6397" name="Text Box 14"/>
          <p:cNvSpPr txBox="1">
            <a:spLocks noChangeArrowheads="1"/>
          </p:cNvSpPr>
          <p:nvPr/>
        </p:nvSpPr>
        <p:spPr bwMode="auto">
          <a:xfrm>
            <a:off x="1295400" y="4343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6398" name="Line 15"/>
          <p:cNvSpPr>
            <a:spLocks noChangeShapeType="1"/>
          </p:cNvSpPr>
          <p:nvPr/>
        </p:nvSpPr>
        <p:spPr bwMode="auto">
          <a:xfrm flipV="1">
            <a:off x="5257800" y="2590800"/>
            <a:ext cx="2286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Line 16"/>
          <p:cNvSpPr>
            <a:spLocks noChangeShapeType="1"/>
          </p:cNvSpPr>
          <p:nvPr/>
        </p:nvSpPr>
        <p:spPr bwMode="auto">
          <a:xfrm>
            <a:off x="5257800" y="4191000"/>
            <a:ext cx="2819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Line 17"/>
          <p:cNvSpPr>
            <a:spLocks noChangeShapeType="1"/>
          </p:cNvSpPr>
          <p:nvPr/>
        </p:nvSpPr>
        <p:spPr bwMode="auto">
          <a:xfrm flipV="1">
            <a:off x="5257800" y="3657600"/>
            <a:ext cx="2819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Text Box 18"/>
          <p:cNvSpPr txBox="1">
            <a:spLocks noChangeArrowheads="1"/>
          </p:cNvSpPr>
          <p:nvPr/>
        </p:nvSpPr>
        <p:spPr bwMode="auto">
          <a:xfrm>
            <a:off x="4876800" y="40386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A</a:t>
            </a:r>
          </a:p>
        </p:txBody>
      </p:sp>
      <p:sp>
        <p:nvSpPr>
          <p:cNvPr id="16402" name="Line 19"/>
          <p:cNvSpPr>
            <a:spLocks noChangeShapeType="1"/>
          </p:cNvSpPr>
          <p:nvPr/>
        </p:nvSpPr>
        <p:spPr bwMode="auto">
          <a:xfrm flipV="1">
            <a:off x="5257800" y="3810000"/>
            <a:ext cx="1905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Text Box 20"/>
          <p:cNvSpPr txBox="1">
            <a:spLocks noChangeArrowheads="1"/>
          </p:cNvSpPr>
          <p:nvPr/>
        </p:nvSpPr>
        <p:spPr bwMode="auto">
          <a:xfrm>
            <a:off x="7162800" y="35052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</a:t>
            </a:r>
          </a:p>
        </p:txBody>
      </p:sp>
      <p:sp>
        <p:nvSpPr>
          <p:cNvPr id="16404" name="Freeform 21"/>
          <p:cNvSpPr>
            <a:spLocks/>
          </p:cNvSpPr>
          <p:nvPr/>
        </p:nvSpPr>
        <p:spPr bwMode="auto">
          <a:xfrm>
            <a:off x="5715000" y="3886200"/>
            <a:ext cx="177800" cy="152400"/>
          </a:xfrm>
          <a:custGeom>
            <a:avLst/>
            <a:gdLst>
              <a:gd name="T0" fmla="*/ 0 w 112"/>
              <a:gd name="T1" fmla="*/ 0 h 96"/>
              <a:gd name="T2" fmla="*/ 96 w 112"/>
              <a:gd name="T3" fmla="*/ 48 h 96"/>
              <a:gd name="T4" fmla="*/ 96 w 112"/>
              <a:gd name="T5" fmla="*/ 96 h 96"/>
              <a:gd name="T6" fmla="*/ 0 60000 65536"/>
              <a:gd name="T7" fmla="*/ 0 60000 65536"/>
              <a:gd name="T8" fmla="*/ 0 60000 65536"/>
              <a:gd name="T9" fmla="*/ 0 w 112"/>
              <a:gd name="T10" fmla="*/ 0 h 96"/>
              <a:gd name="T11" fmla="*/ 112 w 112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96">
                <a:moveTo>
                  <a:pt x="0" y="0"/>
                </a:moveTo>
                <a:cubicBezTo>
                  <a:pt x="40" y="16"/>
                  <a:pt x="80" y="32"/>
                  <a:pt x="96" y="48"/>
                </a:cubicBezTo>
                <a:cubicBezTo>
                  <a:pt x="112" y="64"/>
                  <a:pt x="104" y="80"/>
                  <a:pt x="96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Freeform 22"/>
          <p:cNvSpPr>
            <a:spLocks/>
          </p:cNvSpPr>
          <p:nvPr/>
        </p:nvSpPr>
        <p:spPr bwMode="auto">
          <a:xfrm>
            <a:off x="5715000" y="4038600"/>
            <a:ext cx="88900" cy="228600"/>
          </a:xfrm>
          <a:custGeom>
            <a:avLst/>
            <a:gdLst>
              <a:gd name="T0" fmla="*/ 0 w 56"/>
              <a:gd name="T1" fmla="*/ 144 h 144"/>
              <a:gd name="T2" fmla="*/ 48 w 56"/>
              <a:gd name="T3" fmla="*/ 96 h 144"/>
              <a:gd name="T4" fmla="*/ 48 w 56"/>
              <a:gd name="T5" fmla="*/ 0 h 144"/>
              <a:gd name="T6" fmla="*/ 0 60000 65536"/>
              <a:gd name="T7" fmla="*/ 0 60000 65536"/>
              <a:gd name="T8" fmla="*/ 0 60000 65536"/>
              <a:gd name="T9" fmla="*/ 0 w 56"/>
              <a:gd name="T10" fmla="*/ 0 h 144"/>
              <a:gd name="T11" fmla="*/ 56 w 5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144">
                <a:moveTo>
                  <a:pt x="0" y="144"/>
                </a:moveTo>
                <a:cubicBezTo>
                  <a:pt x="20" y="132"/>
                  <a:pt x="40" y="120"/>
                  <a:pt x="48" y="96"/>
                </a:cubicBezTo>
                <a:cubicBezTo>
                  <a:pt x="56" y="72"/>
                  <a:pt x="52" y="36"/>
                  <a:pt x="4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Text Box 23"/>
          <p:cNvSpPr txBox="1">
            <a:spLocks noChangeArrowheads="1"/>
          </p:cNvSpPr>
          <p:nvPr/>
        </p:nvSpPr>
        <p:spPr bwMode="auto">
          <a:xfrm>
            <a:off x="5943600" y="3657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6407" name="Text Box 24"/>
          <p:cNvSpPr txBox="1">
            <a:spLocks noChangeArrowheads="1"/>
          </p:cNvSpPr>
          <p:nvPr/>
        </p:nvSpPr>
        <p:spPr bwMode="auto">
          <a:xfrm>
            <a:off x="5943600" y="4038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6408" name="Line 25"/>
          <p:cNvSpPr>
            <a:spLocks noChangeShapeType="1"/>
          </p:cNvSpPr>
          <p:nvPr/>
        </p:nvSpPr>
        <p:spPr bwMode="auto">
          <a:xfrm flipH="1" flipV="1">
            <a:off x="6781800" y="31242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Line 26"/>
          <p:cNvSpPr>
            <a:spLocks noChangeShapeType="1"/>
          </p:cNvSpPr>
          <p:nvPr/>
        </p:nvSpPr>
        <p:spPr bwMode="auto">
          <a:xfrm>
            <a:off x="7162800" y="3810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Line 29"/>
          <p:cNvSpPr>
            <a:spLocks noChangeShapeType="1"/>
          </p:cNvSpPr>
          <p:nvPr/>
        </p:nvSpPr>
        <p:spPr bwMode="auto">
          <a:xfrm flipV="1">
            <a:off x="7010400" y="4343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Line 30"/>
          <p:cNvSpPr>
            <a:spLocks noChangeShapeType="1"/>
          </p:cNvSpPr>
          <p:nvPr/>
        </p:nvSpPr>
        <p:spPr bwMode="auto">
          <a:xfrm>
            <a:off x="7010400" y="434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Line 31"/>
          <p:cNvSpPr>
            <a:spLocks noChangeShapeType="1"/>
          </p:cNvSpPr>
          <p:nvPr/>
        </p:nvSpPr>
        <p:spPr bwMode="auto">
          <a:xfrm>
            <a:off x="6629400" y="32004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3" name="Line 32"/>
          <p:cNvSpPr>
            <a:spLocks noChangeShapeType="1"/>
          </p:cNvSpPr>
          <p:nvPr/>
        </p:nvSpPr>
        <p:spPr bwMode="auto">
          <a:xfrm flipV="1">
            <a:off x="6781800" y="33528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4" name="Line 33"/>
          <p:cNvSpPr>
            <a:spLocks noChangeShapeType="1"/>
          </p:cNvSpPr>
          <p:nvPr/>
        </p:nvSpPr>
        <p:spPr bwMode="auto">
          <a:xfrm flipV="1">
            <a:off x="6858000" y="34290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5" name="Line 34"/>
          <p:cNvSpPr>
            <a:spLocks noChangeShapeType="1"/>
          </p:cNvSpPr>
          <p:nvPr/>
        </p:nvSpPr>
        <p:spPr bwMode="auto">
          <a:xfrm>
            <a:off x="7010400" y="4114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6" name="Text Box 35"/>
          <p:cNvSpPr txBox="1">
            <a:spLocks noChangeArrowheads="1"/>
          </p:cNvSpPr>
          <p:nvPr/>
        </p:nvSpPr>
        <p:spPr bwMode="auto">
          <a:xfrm>
            <a:off x="6553200" y="2712243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C</a:t>
            </a:r>
          </a:p>
        </p:txBody>
      </p:sp>
      <p:sp>
        <p:nvSpPr>
          <p:cNvPr id="16417" name="Text Box 36"/>
          <p:cNvSpPr txBox="1">
            <a:spLocks noChangeArrowheads="1"/>
          </p:cNvSpPr>
          <p:nvPr/>
        </p:nvSpPr>
        <p:spPr bwMode="auto">
          <a:xfrm>
            <a:off x="7010400" y="45720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D</a:t>
            </a:r>
          </a:p>
        </p:txBody>
      </p:sp>
      <p:sp>
        <p:nvSpPr>
          <p:cNvPr id="16422" name="Line 41"/>
          <p:cNvSpPr>
            <a:spLocks noChangeShapeType="1"/>
          </p:cNvSpPr>
          <p:nvPr/>
        </p:nvSpPr>
        <p:spPr bwMode="auto">
          <a:xfrm>
            <a:off x="4610100" y="5867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3" name="Line 42"/>
          <p:cNvSpPr>
            <a:spLocks noChangeShapeType="1"/>
          </p:cNvSpPr>
          <p:nvPr/>
        </p:nvSpPr>
        <p:spPr bwMode="auto">
          <a:xfrm>
            <a:off x="5892800" y="5867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4" name="Text Box 43"/>
          <p:cNvSpPr txBox="1">
            <a:spLocks noChangeArrowheads="1"/>
          </p:cNvSpPr>
          <p:nvPr/>
        </p:nvSpPr>
        <p:spPr bwMode="auto">
          <a:xfrm>
            <a:off x="5181600" y="5638800"/>
            <a:ext cx="533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 smtClean="0"/>
              <a:t> ~</a:t>
            </a:r>
            <a:endParaRPr lang="en-US" sz="3000" dirty="0"/>
          </a:p>
        </p:txBody>
      </p:sp>
      <p:sp>
        <p:nvSpPr>
          <p:cNvPr id="44" name="WordArt 4"/>
          <p:cNvSpPr>
            <a:spLocks noChangeArrowheads="1" noChangeShapeType="1" noTextEdit="1"/>
          </p:cNvSpPr>
          <p:nvPr/>
        </p:nvSpPr>
        <p:spPr bwMode="auto">
          <a:xfrm>
            <a:off x="838200" y="76200"/>
            <a:ext cx="7772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9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Angle bisector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theorem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499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/>
          <a:p>
            <a:pPr>
              <a:defRPr/>
            </a:pPr>
            <a:fld id="{95A7ED33-0FCB-48DA-A120-D78088B8D8A5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228600" y="1371600"/>
            <a:ext cx="8686800" cy="1600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WP MathA" pitchFamily="2" charset="2"/>
              </a:rPr>
              <a:t>For every triangle there are 3 angle bisectors.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WP MathA" pitchFamily="2" charset="2"/>
              </a:rPr>
              <a:t>The 3 angle bisectors intersect in a common point named the incenter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60425" y="4487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762000" y="4572000"/>
            <a:ext cx="26828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 the picture to the right, point I is the incenter.</a:t>
            </a:r>
          </a:p>
        </p:txBody>
      </p:sp>
      <p:graphicFrame>
        <p:nvGraphicFramePr>
          <p:cNvPr id="7" name="Object 0"/>
          <p:cNvGraphicFramePr>
            <a:graphicFrameLocks noChangeAspect="1"/>
          </p:cNvGraphicFramePr>
          <p:nvPr/>
        </p:nvGraphicFramePr>
        <p:xfrm>
          <a:off x="3657600" y="2895600"/>
          <a:ext cx="4876800" cy="3505200"/>
        </p:xfrm>
        <a:graphic>
          <a:graphicData uri="http://schemas.openxmlformats.org/presentationml/2006/ole">
            <p:oleObj spid="_x0000_s68610" name="Bitmap Image" r:id="rId3" imgW="4409524" imgH="2781688" progId="Paint.Picture">
              <p:embed/>
            </p:oleObj>
          </a:graphicData>
        </a:graphic>
      </p:graphicFrame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860425" y="228600"/>
            <a:ext cx="7772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9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Angle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bisector, cont…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499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85800" y="1295400"/>
            <a:ext cx="59388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u="sng" dirty="0">
                <a:solidFill>
                  <a:srgbClr val="003300"/>
                </a:solidFill>
                <a:latin typeface="Arial" charset="0"/>
              </a:rPr>
              <a:t>Median</a:t>
            </a:r>
            <a:r>
              <a:rPr lang="en-US" sz="2000" b="1" dirty="0">
                <a:solidFill>
                  <a:srgbClr val="003300"/>
                </a:solidFill>
                <a:latin typeface="Arial" charset="0"/>
              </a:rPr>
              <a:t>: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>
                <a:solidFill>
                  <a:srgbClr val="663300"/>
                </a:solidFill>
                <a:latin typeface="Arial" charset="0"/>
              </a:rPr>
              <a:t>A segment that connects a vertex of a triangle to the midpoint of the side opposite to that vertex. </a:t>
            </a:r>
            <a:r>
              <a:rPr lang="en-US" sz="2000" b="1" u="sng" dirty="0">
                <a:solidFill>
                  <a:srgbClr val="003300"/>
                </a:solidFill>
                <a:latin typeface="Arial" charset="0"/>
              </a:rPr>
              <a:t>Every triangle has three medians.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6858000" y="1295400"/>
            <a:ext cx="1828800" cy="1447800"/>
          </a:xfrm>
          <a:prstGeom prst="rtTriangle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981200" y="3352800"/>
            <a:ext cx="344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33600" y="2971800"/>
            <a:ext cx="7010400" cy="13234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sz="2000" b="1" dirty="0">
                <a:solidFill>
                  <a:srgbClr val="663300"/>
                </a:solidFill>
                <a:latin typeface="Arial" charset="0"/>
              </a:rPr>
              <a:t>Altitude: 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>
                <a:solidFill>
                  <a:srgbClr val="003300"/>
                </a:solidFill>
                <a:latin typeface="Arial" charset="0"/>
              </a:rPr>
              <a:t>A segment that has an endpoint at</a:t>
            </a:r>
          </a:p>
          <a:p>
            <a:pPr marL="457200" indent="-457200"/>
            <a:r>
              <a:rPr lang="en-US" sz="2000" b="1" dirty="0">
                <a:solidFill>
                  <a:srgbClr val="003300"/>
                </a:solidFill>
                <a:latin typeface="Arial" charset="0"/>
              </a:rPr>
              <a:t>a vertex of a triangle and the other on the line</a:t>
            </a:r>
          </a:p>
          <a:p>
            <a:pPr marL="457200" indent="-457200"/>
            <a:r>
              <a:rPr lang="en-US" sz="2000" b="1" dirty="0">
                <a:solidFill>
                  <a:srgbClr val="003300"/>
                </a:solidFill>
                <a:latin typeface="Arial" charset="0"/>
              </a:rPr>
              <a:t>opposite to that vertex, so that the segment is </a:t>
            </a:r>
          </a:p>
          <a:p>
            <a:pPr marL="457200" indent="-457200"/>
            <a:r>
              <a:rPr lang="en-US" sz="2000" b="1" dirty="0">
                <a:solidFill>
                  <a:srgbClr val="003300"/>
                </a:solidFill>
                <a:latin typeface="Arial" charset="0"/>
              </a:rPr>
              <a:t>perpendicular to this line. </a:t>
            </a:r>
            <a:r>
              <a:rPr lang="en-US" sz="2000" b="1" dirty="0">
                <a:solidFill>
                  <a:srgbClr val="663300"/>
                </a:solidFill>
                <a:latin typeface="Arial" charset="0"/>
              </a:rPr>
              <a:t>Do example 1, page 239</a:t>
            </a:r>
            <a:endParaRPr lang="en-US" sz="2000" b="1" dirty="0">
              <a:solidFill>
                <a:srgbClr val="003300"/>
              </a:solidFill>
              <a:latin typeface="Arial" charset="0"/>
            </a:endParaRPr>
          </a:p>
        </p:txBody>
      </p:sp>
      <p:pic>
        <p:nvPicPr>
          <p:cNvPr id="6" name="Picture 9" descr="E:\YINYANG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334962"/>
            <a:ext cx="838200" cy="808038"/>
          </a:xfrm>
          <a:prstGeom prst="rect">
            <a:avLst/>
          </a:prstGeom>
          <a:noFill/>
        </p:spPr>
      </p:pic>
      <p:sp>
        <p:nvSpPr>
          <p:cNvPr id="7" name="Line 10"/>
          <p:cNvSpPr>
            <a:spLocks noChangeShapeType="1"/>
          </p:cNvSpPr>
          <p:nvPr/>
        </p:nvSpPr>
        <p:spPr bwMode="auto">
          <a:xfrm flipV="1">
            <a:off x="6858000" y="2057400"/>
            <a:ext cx="914400" cy="6858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6858000" y="1295400"/>
            <a:ext cx="838200" cy="1447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6858000" y="2057400"/>
            <a:ext cx="1828800" cy="6858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304800" y="3048000"/>
            <a:ext cx="1524000" cy="1143000"/>
            <a:chOff x="457200" y="3429000"/>
            <a:chExt cx="1524000" cy="1143000"/>
          </a:xfrm>
        </p:grpSpPr>
        <p:sp>
          <p:nvSpPr>
            <p:cNvPr id="10" name="AutoShape 13"/>
            <p:cNvSpPr>
              <a:spLocks noChangeArrowheads="1"/>
            </p:cNvSpPr>
            <p:nvPr/>
          </p:nvSpPr>
          <p:spPr bwMode="auto">
            <a:xfrm>
              <a:off x="457200" y="3429000"/>
              <a:ext cx="1524000" cy="1143000"/>
            </a:xfrm>
            <a:prstGeom prst="triangle">
              <a:avLst>
                <a:gd name="adj" fmla="val 70940"/>
              </a:avLst>
            </a:prstGeom>
            <a:noFill/>
            <a:ln w="38100">
              <a:solidFill>
                <a:srgbClr val="66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1524000" y="3429000"/>
              <a:ext cx="0" cy="114300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>
              <a:off x="1524000" y="43434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1676400" y="43434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 flipH="1">
              <a:off x="457200" y="4038600"/>
              <a:ext cx="1295400" cy="53340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 flipH="1">
              <a:off x="1676400" y="4191000"/>
              <a:ext cx="1524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 flipH="1" flipV="1">
              <a:off x="1600200" y="4114800"/>
              <a:ext cx="762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1143000" y="3886200"/>
              <a:ext cx="838200" cy="68580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1028700" y="40005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 flipH="1">
              <a:off x="1162050" y="40005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171700" y="4876800"/>
            <a:ext cx="1600200" cy="838200"/>
            <a:chOff x="2590800" y="5029200"/>
            <a:chExt cx="1600200" cy="838200"/>
          </a:xfrm>
        </p:grpSpPr>
        <p:sp>
          <p:nvSpPr>
            <p:cNvPr id="20" name="AutoShape 23"/>
            <p:cNvSpPr>
              <a:spLocks noChangeArrowheads="1"/>
            </p:cNvSpPr>
            <p:nvPr/>
          </p:nvSpPr>
          <p:spPr bwMode="auto">
            <a:xfrm>
              <a:off x="2590800" y="5029200"/>
              <a:ext cx="1600200" cy="838200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 flipV="1">
              <a:off x="2590800" y="5257800"/>
              <a:ext cx="457200" cy="60960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auto">
            <a:xfrm flipH="1">
              <a:off x="2819400" y="5181600"/>
              <a:ext cx="762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7"/>
            <p:cNvSpPr>
              <a:spLocks noChangeShapeType="1"/>
            </p:cNvSpPr>
            <p:nvPr/>
          </p:nvSpPr>
          <p:spPr bwMode="auto">
            <a:xfrm>
              <a:off x="2819400" y="53340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>
              <a:off x="2819400" y="5334000"/>
              <a:ext cx="1524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9"/>
            <p:cNvSpPr>
              <a:spLocks noChangeShapeType="1"/>
            </p:cNvSpPr>
            <p:nvPr/>
          </p:nvSpPr>
          <p:spPr bwMode="auto">
            <a:xfrm>
              <a:off x="2590800" y="5029200"/>
              <a:ext cx="0" cy="83820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0"/>
            <p:cNvSpPr>
              <a:spLocks noChangeShapeType="1"/>
            </p:cNvSpPr>
            <p:nvPr/>
          </p:nvSpPr>
          <p:spPr bwMode="auto">
            <a:xfrm>
              <a:off x="2590800" y="5867400"/>
              <a:ext cx="1600200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1"/>
            <p:cNvSpPr>
              <a:spLocks noChangeShapeType="1"/>
            </p:cNvSpPr>
            <p:nvPr/>
          </p:nvSpPr>
          <p:spPr bwMode="auto">
            <a:xfrm>
              <a:off x="2590800" y="5638800"/>
              <a:ext cx="15240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2"/>
            <p:cNvSpPr>
              <a:spLocks noChangeShapeType="1"/>
            </p:cNvSpPr>
            <p:nvPr/>
          </p:nvSpPr>
          <p:spPr bwMode="auto">
            <a:xfrm>
              <a:off x="2743200" y="56388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334000" y="4610100"/>
            <a:ext cx="3048000" cy="1295400"/>
            <a:chOff x="5486400" y="4495800"/>
            <a:chExt cx="3048000" cy="1295400"/>
          </a:xfrm>
        </p:grpSpPr>
        <p:sp>
          <p:nvSpPr>
            <p:cNvPr id="21" name="AutoShape 24"/>
            <p:cNvSpPr>
              <a:spLocks noChangeArrowheads="1"/>
            </p:cNvSpPr>
            <p:nvPr/>
          </p:nvSpPr>
          <p:spPr bwMode="auto">
            <a:xfrm>
              <a:off x="5791200" y="5181600"/>
              <a:ext cx="2743200" cy="6096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33"/>
            <p:cNvSpPr>
              <a:spLocks noChangeShapeType="1"/>
            </p:cNvSpPr>
            <p:nvPr/>
          </p:nvSpPr>
          <p:spPr bwMode="auto">
            <a:xfrm flipV="1">
              <a:off x="7162800" y="4724400"/>
              <a:ext cx="10668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4"/>
            <p:cNvSpPr>
              <a:spLocks noChangeShapeType="1"/>
            </p:cNvSpPr>
            <p:nvPr/>
          </p:nvSpPr>
          <p:spPr bwMode="auto">
            <a:xfrm>
              <a:off x="8001000" y="4800600"/>
              <a:ext cx="533400" cy="99060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7772400" y="4876800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6"/>
            <p:cNvSpPr>
              <a:spLocks noChangeShapeType="1"/>
            </p:cNvSpPr>
            <p:nvPr/>
          </p:nvSpPr>
          <p:spPr bwMode="auto">
            <a:xfrm flipH="1">
              <a:off x="7848600" y="50292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 flipH="1" flipV="1">
              <a:off x="5486400" y="4495800"/>
              <a:ext cx="167640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 flipH="1">
              <a:off x="5791200" y="4800600"/>
              <a:ext cx="381000" cy="99060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 flipH="1">
              <a:off x="6324600" y="4876800"/>
              <a:ext cx="76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 flipH="1" flipV="1">
              <a:off x="6096000" y="50292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7162800" y="5181600"/>
              <a:ext cx="0" cy="60960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42"/>
            <p:cNvSpPr>
              <a:spLocks noChangeShapeType="1"/>
            </p:cNvSpPr>
            <p:nvPr/>
          </p:nvSpPr>
          <p:spPr bwMode="auto">
            <a:xfrm>
              <a:off x="7162800" y="55626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7391400" y="55626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Text Box 44"/>
          <p:cNvSpPr txBox="1">
            <a:spLocks noChangeArrowheads="1"/>
          </p:cNvSpPr>
          <p:nvPr/>
        </p:nvSpPr>
        <p:spPr bwMode="auto">
          <a:xfrm>
            <a:off x="228600" y="4951413"/>
            <a:ext cx="2298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b="1">
                <a:latin typeface="Arial" charset="0"/>
              </a:rPr>
              <a:t>Altitudes of</a:t>
            </a:r>
          </a:p>
          <a:p>
            <a:r>
              <a:rPr lang="es-MX" b="1">
                <a:latin typeface="Arial" charset="0"/>
              </a:rPr>
              <a:t>a right triangle</a:t>
            </a:r>
            <a:endParaRPr lang="es-ES" b="1">
              <a:latin typeface="Arial" charset="0"/>
            </a:endParaRPr>
          </a:p>
        </p:txBody>
      </p:sp>
      <p:sp>
        <p:nvSpPr>
          <p:cNvPr id="42" name="Text Box 45"/>
          <p:cNvSpPr txBox="1">
            <a:spLocks noChangeArrowheads="1"/>
          </p:cNvSpPr>
          <p:nvPr/>
        </p:nvSpPr>
        <p:spPr bwMode="auto">
          <a:xfrm>
            <a:off x="3932237" y="4800600"/>
            <a:ext cx="18589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b="1">
                <a:latin typeface="Arial" charset="0"/>
              </a:rPr>
              <a:t>Altitudes of</a:t>
            </a:r>
          </a:p>
          <a:p>
            <a:r>
              <a:rPr lang="es-MX" b="1">
                <a:latin typeface="Arial" charset="0"/>
              </a:rPr>
              <a:t>an obtuse</a:t>
            </a:r>
          </a:p>
          <a:p>
            <a:r>
              <a:rPr lang="es-MX" b="1">
                <a:latin typeface="Arial" charset="0"/>
              </a:rPr>
              <a:t>triangle</a:t>
            </a:r>
            <a:endParaRPr lang="es-ES" b="1">
              <a:latin typeface="Arial" charset="0"/>
            </a:endParaRPr>
          </a:p>
        </p:txBody>
      </p:sp>
      <p:sp>
        <p:nvSpPr>
          <p:cNvPr id="50" name="WordArt 4"/>
          <p:cNvSpPr>
            <a:spLocks noChangeArrowheads="1" noChangeShapeType="1" noTextEdit="1"/>
          </p:cNvSpPr>
          <p:nvPr/>
        </p:nvSpPr>
        <p:spPr bwMode="auto">
          <a:xfrm>
            <a:off x="1257300" y="334962"/>
            <a:ext cx="7772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9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Median and Altitude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499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nimBg="1"/>
      <p:bldP spid="5" grpId="0" autoUpdateAnimBg="0"/>
      <p:bldP spid="7" grpId="0" animBg="1"/>
      <p:bldP spid="8" grpId="0" animBg="1"/>
      <p:bldP spid="9" grpId="0" animBg="1"/>
      <p:bldP spid="41" grpId="0" autoUpdateAnimBg="0"/>
      <p:bldP spid="4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721574-408E-4D4D-807B-F71D43651411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763000" cy="1600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A line segment whose endpoints are a vertex of 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triangle and the midpoint of the side opposite the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vertex.</a:t>
            </a:r>
          </a:p>
        </p:txBody>
      </p:sp>
      <p:graphicFrame>
        <p:nvGraphicFramePr>
          <p:cNvPr id="10242" name="Object 9"/>
          <p:cNvGraphicFramePr>
            <a:graphicFrameLocks noChangeAspect="1"/>
          </p:cNvGraphicFramePr>
          <p:nvPr/>
        </p:nvGraphicFramePr>
        <p:xfrm>
          <a:off x="3886200" y="2590800"/>
          <a:ext cx="4419600" cy="3962400"/>
        </p:xfrm>
        <a:graphic>
          <a:graphicData uri="http://schemas.openxmlformats.org/presentationml/2006/ole">
            <p:oleObj spid="_x0000_s63490" name="Bitmap Image" r:id="rId3" imgW="2057143" imgH="1781424" progId="Paint.Picture">
              <p:embed/>
            </p:oleObj>
          </a:graphicData>
        </a:graphic>
      </p:graphicFrame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990600" y="4114800"/>
            <a:ext cx="29495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 the picture to the right, the blue line segment is the median.</a:t>
            </a:r>
          </a:p>
        </p:txBody>
      </p:sp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1257300" y="334962"/>
            <a:ext cx="65913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9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Median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499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8929B-FD7D-43DC-A3DF-76AE2ACBF513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763000" cy="1295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 New Roman" charset="0"/>
              </a:rPr>
              <a:t>For every triangle there are 3 medians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 New Roman" charset="0"/>
              </a:rPr>
              <a:t>The 3 medians intersect in a common point named the </a:t>
            </a:r>
            <a:r>
              <a:rPr lang="en-US" dirty="0" err="1" smtClean="0">
                <a:latin typeface="Times New Roman" charset="0"/>
              </a:rPr>
              <a:t>centroid</a:t>
            </a:r>
            <a:endParaRPr lang="en-US" dirty="0" smtClean="0">
              <a:latin typeface="Times New Roman" charset="0"/>
            </a:endParaRPr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3810000" y="2667000"/>
          <a:ext cx="4495800" cy="3948113"/>
        </p:xfrm>
        <a:graphic>
          <a:graphicData uri="http://schemas.openxmlformats.org/presentationml/2006/ole">
            <p:oleObj spid="_x0000_s64514" name="Bitmap Image" r:id="rId3" imgW="3048426" imgH="2676899" progId="Paint.Picture">
              <p:embed/>
            </p:oleObj>
          </a:graphicData>
        </a:graphic>
      </p:graphicFrame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1447800" y="4724400"/>
            <a:ext cx="2667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 the picture to the right, point O is the centroid.</a:t>
            </a:r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1257300" y="334962"/>
            <a:ext cx="65913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9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Median, cont…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499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B3BBC-9BC3-4804-BD04-39F5085C0A60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2294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534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charset="0"/>
              </a:rPr>
              <a:t>A line segment from a vertex to the line containing the opposite side and perpendicular to the line containing that side.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304800" y="2971800"/>
          <a:ext cx="3962400" cy="3124200"/>
        </p:xfrm>
        <a:graphic>
          <a:graphicData uri="http://schemas.openxmlformats.org/presentationml/2006/ole">
            <p:oleObj spid="_x0000_s65538" name="Bitmap Image" r:id="rId3" imgW="2580952" imgH="1552792" progId="Paint.Picture">
              <p:embed/>
            </p:oleObj>
          </a:graphicData>
        </a:graphic>
      </p:graphicFrame>
      <p:graphicFrame>
        <p:nvGraphicFramePr>
          <p:cNvPr id="12291" name="Object 5"/>
          <p:cNvGraphicFramePr>
            <a:graphicFrameLocks noChangeAspect="1"/>
          </p:cNvGraphicFramePr>
          <p:nvPr/>
        </p:nvGraphicFramePr>
        <p:xfrm>
          <a:off x="4800600" y="2362200"/>
          <a:ext cx="4038600" cy="2362200"/>
        </p:xfrm>
        <a:graphic>
          <a:graphicData uri="http://schemas.openxmlformats.org/presentationml/2006/ole">
            <p:oleObj spid="_x0000_s65539" name="Bitmap Image" r:id="rId4" imgW="2933333" imgH="1628571" progId="Paint.Picture">
              <p:embed/>
            </p:oleObj>
          </a:graphicData>
        </a:graphic>
      </p:graphicFrame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4708525" y="4765675"/>
            <a:ext cx="42068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 the picture above, </a:t>
            </a:r>
            <a:r>
              <a:rPr lang="en-US">
                <a:latin typeface="Lucida Sans Unicode" pitchFamily="34" charset="0"/>
                <a:ea typeface="Lucida Sans Unicode" pitchFamily="34" charset="0"/>
                <a:cs typeface="Lucida Sans Unicode" pitchFamily="34" charset="0"/>
                <a:sym typeface="WP MathA" pitchFamily="2" charset="2"/>
              </a:rPr>
              <a:t>∆</a:t>
            </a:r>
            <a:r>
              <a:rPr lang="en-US"/>
              <a:t>ABC is an obtuse triangle &amp; </a:t>
            </a:r>
            <a:r>
              <a:rPr lang="en-US">
                <a:latin typeface="Lucida Sans Unicode" pitchFamily="34" charset="0"/>
                <a:cs typeface="Arial" charset="0"/>
                <a:sym typeface="WP MathA" pitchFamily="2" charset="2"/>
              </a:rPr>
              <a:t>∠</a:t>
            </a:r>
            <a:r>
              <a:rPr lang="en-US">
                <a:cs typeface="Arial" charset="0"/>
                <a:sym typeface="WP MathA" pitchFamily="2" charset="2"/>
              </a:rPr>
              <a:t>A</a:t>
            </a:r>
            <a:r>
              <a:rPr lang="en-US"/>
              <a:t>CB is the obtuse angle. BH is an altitude.</a:t>
            </a:r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1257300" y="334962"/>
            <a:ext cx="65913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9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Altitudes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499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06CC3-2911-433A-92AC-C32BF664C973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593725" y="1489075"/>
            <a:ext cx="80930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>
                <a:latin typeface="Times New Roman" charset="0"/>
              </a:rPr>
              <a:t>  For every triangle there are 3 altitudes</a:t>
            </a:r>
          </a:p>
          <a:p>
            <a:pPr>
              <a:buFontTx/>
              <a:buChar char="•"/>
            </a:pPr>
            <a:r>
              <a:rPr lang="en-US" sz="2800">
                <a:latin typeface="Times New Roman" charset="0"/>
              </a:rPr>
              <a:t>  The 3 altitudes intersect in a common point called</a:t>
            </a:r>
          </a:p>
          <a:p>
            <a:r>
              <a:rPr lang="en-US" sz="2800">
                <a:latin typeface="Times New Roman" charset="0"/>
              </a:rPr>
              <a:t>    the orthocenter.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3581400" y="2514600"/>
          <a:ext cx="4876800" cy="3963988"/>
        </p:xfrm>
        <a:graphic>
          <a:graphicData uri="http://schemas.openxmlformats.org/presentationml/2006/ole">
            <p:oleObj spid="_x0000_s66562" name="Bitmap Image" r:id="rId3" imgW="3820058" imgH="3104762" progId="Paint.Picture">
              <p:embed/>
            </p:oleObj>
          </a:graphicData>
        </a:graphic>
      </p:graphicFrame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898525" y="4537075"/>
            <a:ext cx="23018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 the picture to the right, point H is the orthocenter.</a:t>
            </a:r>
          </a:p>
        </p:txBody>
      </p:sp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1257300" y="334962"/>
            <a:ext cx="65913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9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Altitudes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, cont…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499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/>
          <a:p>
            <a:pPr>
              <a:defRPr/>
            </a:pPr>
            <a:fld id="{115B1671-681B-40E0-80CA-A7DA3F77F235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8600" y="1336675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800" b="1" i="1">
                <a:latin typeface="Times New Roman" charset="0"/>
              </a:rPr>
              <a:t>Concurrent Lines</a:t>
            </a:r>
          </a:p>
          <a:p>
            <a:pPr marL="457200" indent="-457200"/>
            <a:r>
              <a:rPr lang="en-US" sz="2800">
                <a:latin typeface="Times New Roman" charset="0"/>
              </a:rPr>
              <a:t>3 or more lines that intersect at a common point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28600" y="2438400"/>
            <a:ext cx="8610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latin typeface="Times New Roman" charset="0"/>
              </a:rPr>
              <a:t>Point of Concurrency</a:t>
            </a:r>
          </a:p>
          <a:p>
            <a:r>
              <a:rPr lang="en-US" sz="2800">
                <a:latin typeface="Times New Roman" charset="0"/>
              </a:rPr>
              <a:t>The point of intersection when 3 or more lines intersect.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17525" y="3622675"/>
            <a:ext cx="824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3810000"/>
            <a:ext cx="85344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u="sng"/>
              <a:t>Type of Line Segments</a:t>
            </a:r>
            <a:r>
              <a:rPr lang="en-US" sz="2800"/>
              <a:t>	</a:t>
            </a:r>
            <a:r>
              <a:rPr lang="en-US" sz="2800" b="1" i="1" u="sng"/>
              <a:t>Point of Concurrency</a:t>
            </a:r>
          </a:p>
          <a:p>
            <a:r>
              <a:rPr lang="en-US" sz="2800"/>
              <a:t>Perpendicular Bisectors	Circumcenter</a:t>
            </a:r>
          </a:p>
          <a:p>
            <a:r>
              <a:rPr lang="en-US" sz="2800"/>
              <a:t>Angle Bisectors			Incenter</a:t>
            </a:r>
          </a:p>
          <a:p>
            <a:r>
              <a:rPr lang="en-US" sz="2800"/>
              <a:t>Median				Centroid</a:t>
            </a:r>
          </a:p>
          <a:p>
            <a:r>
              <a:rPr lang="en-US" sz="2800"/>
              <a:t>Altitude				Orthocenter</a:t>
            </a:r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228600" y="381000"/>
            <a:ext cx="8686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90"/>
              </a:avLst>
            </a:prstTxWarp>
          </a:bodyPr>
          <a:lstStyle/>
          <a:p>
            <a:pPr algn="ctr"/>
            <a:r>
              <a:rPr lang="en-US" sz="28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Points of Concurrency</a:t>
            </a:r>
            <a:endParaRPr lang="en-US" sz="28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499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/>
          <a:p>
            <a:pPr>
              <a:defRPr/>
            </a:pPr>
            <a:fld id="{D84AB009-A07D-4591-8720-11D6EA7E1FE1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8600" y="838200"/>
            <a:ext cx="8702675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800" i="1">
                <a:latin typeface="Times New Roman" charset="0"/>
              </a:rPr>
              <a:t>Facts to remember</a:t>
            </a:r>
            <a:r>
              <a:rPr lang="en-US" sz="2800">
                <a:latin typeface="Times New Roman" charset="0"/>
              </a:rPr>
              <a:t>:</a:t>
            </a:r>
          </a:p>
          <a:p>
            <a:pPr marL="457200" indent="-457200">
              <a:buFontTx/>
              <a:buAutoNum type="arabicPeriod"/>
            </a:pPr>
            <a:r>
              <a:rPr lang="en-US" sz="2800">
                <a:latin typeface="Times New Roman" charset="0"/>
              </a:rPr>
              <a:t>The circumcenter of a triangle is equidistant from the</a:t>
            </a:r>
          </a:p>
          <a:p>
            <a:pPr marL="457200" indent="-457200"/>
            <a:r>
              <a:rPr lang="en-US" sz="2800">
                <a:latin typeface="Times New Roman" charset="0"/>
              </a:rPr>
              <a:t>	vertices of the triangle.</a:t>
            </a:r>
          </a:p>
          <a:p>
            <a:pPr marL="457200" indent="-457200">
              <a:buFontTx/>
              <a:buAutoNum type="arabicPeriod" startAt="2"/>
            </a:pPr>
            <a:r>
              <a:rPr lang="en-US" sz="2800">
                <a:latin typeface="Times New Roman" charset="0"/>
              </a:rPr>
              <a:t>Any point on the angle bisector is equidistant from the sides of the angle (Converse of #3)</a:t>
            </a:r>
          </a:p>
          <a:p>
            <a:pPr marL="457200" indent="-457200">
              <a:buFontTx/>
              <a:buAutoNum type="arabicPeriod" startAt="2"/>
            </a:pPr>
            <a:r>
              <a:rPr lang="en-US" sz="2800">
                <a:latin typeface="Times New Roman" charset="0"/>
              </a:rPr>
              <a:t>Any point equidistant from the sides of an angle lies on </a:t>
            </a:r>
          </a:p>
          <a:p>
            <a:pPr marL="457200" indent="-457200"/>
            <a:r>
              <a:rPr lang="en-US" sz="2800">
                <a:latin typeface="Times New Roman" charset="0"/>
              </a:rPr>
              <a:t>	the angle bisector. (Converse of #2)</a:t>
            </a:r>
          </a:p>
          <a:p>
            <a:pPr marL="457200" indent="-457200">
              <a:buFontTx/>
              <a:buAutoNum type="arabicPeriod" startAt="4"/>
            </a:pPr>
            <a:r>
              <a:rPr lang="en-US" sz="2800">
                <a:latin typeface="Times New Roman" charset="0"/>
              </a:rPr>
              <a:t>The incenter of a triangle is equidistant from each side of the triangle.</a:t>
            </a:r>
          </a:p>
          <a:p>
            <a:pPr marL="457200" indent="-457200">
              <a:buFontTx/>
              <a:buAutoNum type="arabicPeriod" startAt="4"/>
            </a:pPr>
            <a:r>
              <a:rPr lang="en-US" sz="2800">
                <a:latin typeface="Times New Roman" charset="0"/>
              </a:rPr>
              <a:t>The distance from a vertex of a triangle to the centroid is 2/3 of the median’s entire length. The length from the centroid to the midpoint is 1/3 of the length of the median.</a:t>
            </a: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28600" y="381000"/>
            <a:ext cx="8686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90"/>
              </a:avLst>
            </a:prstTxWarp>
          </a:bodyPr>
          <a:lstStyle/>
          <a:p>
            <a:pPr algn="ctr"/>
            <a:r>
              <a:rPr lang="en-US" sz="28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Points of Concurrency, cont…</a:t>
            </a:r>
            <a:endParaRPr lang="en-US" sz="28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499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/>
          <a:p>
            <a:pPr>
              <a:defRPr/>
            </a:pPr>
            <a:fld id="{086C38A9-C42D-46EA-9C29-142E917AFB6B}" type="slidenum">
              <a:rPr lang="en-US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28600" y="1219200"/>
          <a:ext cx="8534400" cy="5029200"/>
        </p:xfrm>
        <a:graphic>
          <a:graphicData uri="http://schemas.openxmlformats.org/presentationml/2006/ole">
            <p:oleObj spid="_x0000_s62466" name="Bitmap Image" r:id="rId3" imgW="7373379" imgH="2400635" progId="Paint.Picture">
              <p:embed/>
            </p:oleObj>
          </a:graphicData>
        </a:graphic>
      </p:graphicFrame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28600" y="381000"/>
            <a:ext cx="8686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90"/>
              </a:avLst>
            </a:prstTxWarp>
          </a:bodyPr>
          <a:lstStyle/>
          <a:p>
            <a:pPr algn="ctr"/>
            <a:r>
              <a:rPr lang="en-US" sz="28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Points of Concurrency, cont…</a:t>
            </a:r>
            <a:endParaRPr lang="en-US" sz="28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499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EE2D40-31B8-41E0-83D3-F656AA763308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05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743200" y="1828800"/>
            <a:ext cx="6096000" cy="2590800"/>
          </a:xfrm>
        </p:spPr>
        <p:txBody>
          <a:bodyPr>
            <a:normAutofit fontScale="92500"/>
          </a:bodyPr>
          <a:lstStyle/>
          <a:p>
            <a:pPr marL="533400" indent="-533400" eaLnBrk="1" hangingPunct="1"/>
            <a:r>
              <a:rPr lang="en-US" smtClean="0">
                <a:latin typeface="Times New Roman" charset="0"/>
              </a:rPr>
              <a:t>To identify and use perpendicular 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mtClean="0">
                <a:latin typeface="Times New Roman" charset="0"/>
              </a:rPr>
              <a:t>	bisectors &amp; angle bisectors in triangles</a:t>
            </a:r>
          </a:p>
          <a:p>
            <a:pPr marL="533400" indent="-533400" eaLnBrk="1" hangingPunct="1"/>
            <a:r>
              <a:rPr lang="en-US" smtClean="0">
                <a:latin typeface="Times New Roman" charset="0"/>
              </a:rPr>
              <a:t>To identify and use medians &amp; altitudes in triangles</a:t>
            </a:r>
          </a:p>
        </p:txBody>
      </p:sp>
      <p:graphicFrame>
        <p:nvGraphicFramePr>
          <p:cNvPr id="2050" name="Object 0"/>
          <p:cNvGraphicFramePr>
            <a:graphicFrameLocks noChangeAspect="1"/>
          </p:cNvGraphicFramePr>
          <p:nvPr/>
        </p:nvGraphicFramePr>
        <p:xfrm>
          <a:off x="304800" y="1752600"/>
          <a:ext cx="2214563" cy="2405063"/>
        </p:xfrm>
        <a:graphic>
          <a:graphicData uri="http://schemas.openxmlformats.org/presentationml/2006/ole">
            <p:oleObj spid="_x0000_s70658" name="Bitmap Image" r:id="rId3" imgW="3448531" imgH="3742857" progId="Paint.Picture">
              <p:embed/>
            </p:oleObj>
          </a:graphicData>
        </a:graphic>
      </p:graphicFrame>
      <p:graphicFrame>
        <p:nvGraphicFramePr>
          <p:cNvPr id="2051" name="Object 1"/>
          <p:cNvGraphicFramePr>
            <a:graphicFrameLocks noChangeAspect="1"/>
          </p:cNvGraphicFramePr>
          <p:nvPr/>
        </p:nvGraphicFramePr>
        <p:xfrm>
          <a:off x="1752600" y="4419600"/>
          <a:ext cx="2074863" cy="2252663"/>
        </p:xfrm>
        <a:graphic>
          <a:graphicData uri="http://schemas.openxmlformats.org/presentationml/2006/ole">
            <p:oleObj spid="_x0000_s70659" name="Bitmap Image" r:id="rId4" imgW="3448531" imgH="3742857" progId="Paint.Picture">
              <p:embed/>
            </p:oleObj>
          </a:graphicData>
        </a:graphic>
      </p:graphicFrame>
      <p:graphicFrame>
        <p:nvGraphicFramePr>
          <p:cNvPr id="2052" name="Object 2"/>
          <p:cNvGraphicFramePr>
            <a:graphicFrameLocks noChangeAspect="1"/>
          </p:cNvGraphicFramePr>
          <p:nvPr/>
        </p:nvGraphicFramePr>
        <p:xfrm>
          <a:off x="4267200" y="4419600"/>
          <a:ext cx="2035175" cy="2209800"/>
        </p:xfrm>
        <a:graphic>
          <a:graphicData uri="http://schemas.openxmlformats.org/presentationml/2006/ole">
            <p:oleObj spid="_x0000_s70660" name="Bitmap Image" r:id="rId5" imgW="3448531" imgH="3742857" progId="Paint.Picture">
              <p:embed/>
            </p:oleObj>
          </a:graphicData>
        </a:graphic>
      </p:graphicFrame>
      <p:graphicFrame>
        <p:nvGraphicFramePr>
          <p:cNvPr id="2053" name="Object 3"/>
          <p:cNvGraphicFramePr>
            <a:graphicFrameLocks noChangeAspect="1"/>
          </p:cNvGraphicFramePr>
          <p:nvPr/>
        </p:nvGraphicFramePr>
        <p:xfrm>
          <a:off x="6629400" y="4419600"/>
          <a:ext cx="1895475" cy="2057400"/>
        </p:xfrm>
        <a:graphic>
          <a:graphicData uri="http://schemas.openxmlformats.org/presentationml/2006/ole">
            <p:oleObj spid="_x0000_s70661" name="Bitmap Image" r:id="rId6" imgW="3448531" imgH="3742857" progId="Paint.Picture">
              <p:embed/>
            </p:oleObj>
          </a:graphicData>
        </a:graphic>
      </p:graphicFrame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728662" y="381000"/>
            <a:ext cx="707707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9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Objectives  (W.O.W.)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499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 eaLnBrk="1" hangingPunct="1"/>
            <a:r>
              <a:rPr lang="en-US" dirty="0"/>
              <a:t>Use the diagram to find AB.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eaLnBrk="1" hangingPunct="1">
              <a:buFontTx/>
              <a:buNone/>
            </a:pPr>
            <a:r>
              <a:rPr lang="en-US" sz="2600" dirty="0" smtClean="0"/>
              <a:t>In </a:t>
            </a:r>
            <a:r>
              <a:rPr lang="en-US" sz="2600" dirty="0"/>
              <a:t>the diagram, AC is the perpendicular </a:t>
            </a:r>
          </a:p>
          <a:p>
            <a:pPr eaLnBrk="1" hangingPunct="1">
              <a:buFontTx/>
              <a:buNone/>
            </a:pPr>
            <a:r>
              <a:rPr lang="en-US" sz="2600" dirty="0"/>
              <a:t>bisector of DB</a:t>
            </a:r>
            <a:r>
              <a:rPr lang="en-US" sz="2600" dirty="0" smtClean="0"/>
              <a:t>.  Therefore AB = AD</a:t>
            </a:r>
          </a:p>
          <a:p>
            <a:pPr eaLnBrk="1" hangingPunct="1">
              <a:buFontTx/>
              <a:buNone/>
            </a:pPr>
            <a:r>
              <a:rPr lang="en-US" sz="2600" dirty="0"/>
              <a:t>			8x = 5x + 12</a:t>
            </a:r>
          </a:p>
          <a:p>
            <a:pPr eaLnBrk="1" hangingPunct="1">
              <a:buFontTx/>
              <a:buNone/>
            </a:pPr>
            <a:r>
              <a:rPr lang="en-US" sz="2600" dirty="0"/>
              <a:t>			3x = 12</a:t>
            </a:r>
          </a:p>
          <a:p>
            <a:pPr eaLnBrk="1" hangingPunct="1">
              <a:buFontTx/>
              <a:buNone/>
            </a:pPr>
            <a:r>
              <a:rPr lang="en-US" dirty="0"/>
              <a:t>			</a:t>
            </a:r>
            <a:r>
              <a:rPr lang="en-US" dirty="0" err="1"/>
              <a:t>x</a:t>
            </a:r>
            <a:r>
              <a:rPr lang="en-US" dirty="0"/>
              <a:t> = 4</a:t>
            </a: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Since </a:t>
            </a:r>
            <a:r>
              <a:rPr lang="en-US" dirty="0"/>
              <a:t>you were asked for AB, not just </a:t>
            </a:r>
            <a:r>
              <a:rPr lang="en-US" dirty="0" err="1"/>
              <a:t>x</a:t>
            </a:r>
            <a:r>
              <a:rPr lang="en-US" dirty="0"/>
              <a:t>:</a:t>
            </a:r>
            <a:endParaRPr lang="en-US" dirty="0" smtClean="0"/>
          </a:p>
          <a:p>
            <a:pPr eaLnBrk="1" hangingPunct="1">
              <a:buFontTx/>
              <a:buNone/>
            </a:pPr>
            <a:r>
              <a:rPr lang="en-US" b="1" dirty="0" smtClean="0"/>
              <a:t>AB </a:t>
            </a:r>
            <a:r>
              <a:rPr lang="en-US" b="1" dirty="0"/>
              <a:t>= 8x = 8 </a:t>
            </a:r>
            <a:r>
              <a:rPr lang="en-US" b="1" dirty="0">
                <a:ea typeface="Arial" pitchFamily="-108" charset="0"/>
                <a:cs typeface="Arial" pitchFamily="-108" charset="0"/>
              </a:rPr>
              <a:t>• 4 =</a:t>
            </a:r>
            <a:r>
              <a:rPr lang="en-US" dirty="0">
                <a:ea typeface="Arial" pitchFamily="-108" charset="0"/>
                <a:cs typeface="Arial" pitchFamily="-108" charset="0"/>
              </a:rPr>
              <a:t> </a:t>
            </a:r>
            <a:r>
              <a:rPr lang="en-US" b="1" dirty="0">
                <a:ea typeface="Arial" pitchFamily="-108" charset="0"/>
                <a:cs typeface="Arial" pitchFamily="-108" charset="0"/>
              </a:rPr>
              <a:t>32</a:t>
            </a: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 rot="10800000">
            <a:off x="3657600" y="1524000"/>
            <a:ext cx="2667000" cy="1600200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 rot="10800000" flipH="1">
            <a:off x="6324600" y="1524000"/>
            <a:ext cx="2514600" cy="1600200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6324600" y="5334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60198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5105400" y="1371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7239000" y="1371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6400800" y="3048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8686800" y="15382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6324600" y="12334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3505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7467600" y="2286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8x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4038600" y="2209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5x + 12</a:t>
            </a: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2209800" y="2667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1676400" y="3124201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WordArt 4"/>
          <p:cNvSpPr>
            <a:spLocks noChangeArrowheads="1" noChangeShapeType="1" noTextEdit="1"/>
          </p:cNvSpPr>
          <p:nvPr/>
        </p:nvSpPr>
        <p:spPr bwMode="auto">
          <a:xfrm>
            <a:off x="228600" y="76200"/>
            <a:ext cx="8686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90"/>
              </a:avLst>
            </a:prstTxWarp>
          </a:bodyPr>
          <a:lstStyle/>
          <a:p>
            <a:pPr algn="ctr"/>
            <a:r>
              <a:rPr lang="en-US" sz="28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Example:  Using Perpendicular  bisector</a:t>
            </a:r>
            <a:endParaRPr lang="en-US" sz="28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499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5" name="Rectangle 2"/>
          <p:cNvSpPr>
            <a:spLocks noGrp="1" noChangeArrowheads="1"/>
          </p:cNvSpPr>
          <p:nvPr>
            <p:ph type="title"/>
          </p:nvPr>
        </p:nvSpPr>
        <p:spPr>
          <a:xfrm>
            <a:off x="1741488" y="990600"/>
            <a:ext cx="5257800" cy="1143000"/>
          </a:xfrm>
        </p:spPr>
        <p:txBody>
          <a:bodyPr/>
          <a:lstStyle/>
          <a:p>
            <a:pPr algn="ctr" eaLnBrk="1" hangingPunct="1"/>
            <a:r>
              <a:rPr lang="en-US" dirty="0"/>
              <a:t>Example 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1042988" y="5103813"/>
          <a:ext cx="6705600" cy="455613"/>
        </p:xfrm>
        <a:graphic>
          <a:graphicData uri="http://schemas.openxmlformats.org/presentationml/2006/ole">
            <p:oleObj spid="_x0000_s37890" name="Equation" r:id="rId4" imgW="3555720" imgH="241200" progId="Equation.DSMT4">
              <p:embed/>
            </p:oleObj>
          </a:graphicData>
        </a:graphic>
      </p:graphicFrame>
      <p:sp>
        <p:nvSpPr>
          <p:cNvPr id="26636" name="Line 5"/>
          <p:cNvSpPr>
            <a:spLocks noChangeShapeType="1"/>
          </p:cNvSpPr>
          <p:nvPr/>
        </p:nvSpPr>
        <p:spPr bwMode="auto">
          <a:xfrm>
            <a:off x="6934200" y="24384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7" name="Line 6"/>
          <p:cNvSpPr>
            <a:spLocks noChangeShapeType="1"/>
          </p:cNvSpPr>
          <p:nvPr/>
        </p:nvSpPr>
        <p:spPr bwMode="auto">
          <a:xfrm>
            <a:off x="5995988" y="33528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5919788" y="3276600"/>
          <a:ext cx="193675" cy="215900"/>
        </p:xfrm>
        <a:graphic>
          <a:graphicData uri="http://schemas.openxmlformats.org/presentationml/2006/ole">
            <p:oleObj spid="_x0000_s37891" name="Equation" r:id="rId5" imgW="114120" imgH="126720" progId="Equation.DSMT4">
              <p:embed/>
            </p:oleObj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5843588" y="3429000"/>
          <a:ext cx="287337" cy="312738"/>
        </p:xfrm>
        <a:graphic>
          <a:graphicData uri="http://schemas.openxmlformats.org/presentationml/2006/ole">
            <p:oleObj spid="_x0000_s37892" name="Equation" r:id="rId6" imgW="152280" imgH="164880" progId="Equation.DSMT4">
              <p:embed/>
            </p:oleObj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7748588" y="3276600"/>
          <a:ext cx="193675" cy="215900"/>
        </p:xfrm>
        <a:graphic>
          <a:graphicData uri="http://schemas.openxmlformats.org/presentationml/2006/ole">
            <p:oleObj spid="_x0000_s37893" name="Equation" r:id="rId7" imgW="114120" imgH="126720" progId="Equation.DSMT4">
              <p:embed/>
            </p:oleObj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6999288" y="2501900"/>
          <a:ext cx="263525" cy="336550"/>
        </p:xfrm>
        <a:graphic>
          <a:graphicData uri="http://schemas.openxmlformats.org/presentationml/2006/ole">
            <p:oleObj spid="_x0000_s37894" name="Equation" r:id="rId8" imgW="139680" imgH="177480" progId="Equation.DSMT4">
              <p:embed/>
            </p:oleObj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7848600" y="3429000"/>
          <a:ext cx="239713" cy="312738"/>
        </p:xfrm>
        <a:graphic>
          <a:graphicData uri="http://schemas.openxmlformats.org/presentationml/2006/ole">
            <p:oleObj spid="_x0000_s37895" name="Equation" r:id="rId9" imgW="126720" imgH="164880" progId="Equation.DSMT4">
              <p:embed/>
            </p:oleObj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6858000" y="2667000"/>
          <a:ext cx="193675" cy="215900"/>
        </p:xfrm>
        <a:graphic>
          <a:graphicData uri="http://schemas.openxmlformats.org/presentationml/2006/ole">
            <p:oleObj spid="_x0000_s37896" name="Equation" r:id="rId10" imgW="114120" imgH="126720" progId="Equation.DSMT4">
              <p:embed/>
            </p:oleObj>
          </a:graphicData>
        </a:graphic>
      </p:graphicFrame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7010400" y="3429000"/>
          <a:ext cx="263525" cy="312738"/>
        </p:xfrm>
        <a:graphic>
          <a:graphicData uri="http://schemas.openxmlformats.org/presentationml/2006/ole">
            <p:oleObj spid="_x0000_s37897" name="Equation" r:id="rId11" imgW="139680" imgH="164880" progId="Equation.DSMT4">
              <p:embed/>
            </p:oleObj>
          </a:graphicData>
        </a:graphic>
      </p:graphicFrame>
      <p:graphicFrame>
        <p:nvGraphicFramePr>
          <p:cNvPr id="26634" name="Object 10"/>
          <p:cNvGraphicFramePr>
            <a:graphicFrameLocks noChangeAspect="1"/>
          </p:cNvGraphicFramePr>
          <p:nvPr/>
        </p:nvGraphicFramePr>
        <p:xfrm>
          <a:off x="6858000" y="3276600"/>
          <a:ext cx="193675" cy="215900"/>
        </p:xfrm>
        <a:graphic>
          <a:graphicData uri="http://schemas.openxmlformats.org/presentationml/2006/ole">
            <p:oleObj spid="_x0000_s37898" name="Equation" r:id="rId12" imgW="114120" imgH="126720" progId="Equation.DSMT4">
              <p:embed/>
            </p:oleObj>
          </a:graphicData>
        </a:graphic>
      </p:graphicFrame>
      <p:sp>
        <p:nvSpPr>
          <p:cNvPr id="26638" name="Line 20"/>
          <p:cNvSpPr>
            <a:spLocks noChangeShapeType="1"/>
          </p:cNvSpPr>
          <p:nvPr/>
        </p:nvSpPr>
        <p:spPr bwMode="auto">
          <a:xfrm>
            <a:off x="6477000" y="3276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9" name="Line 21"/>
          <p:cNvSpPr>
            <a:spLocks noChangeShapeType="1"/>
          </p:cNvSpPr>
          <p:nvPr/>
        </p:nvSpPr>
        <p:spPr bwMode="auto">
          <a:xfrm>
            <a:off x="7391400" y="3200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/>
          <p:cNvSpPr txBox="1">
            <a:spLocks noChangeArrowheads="1"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339966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56" b="1" i="0" u="sng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AIM</a:t>
            </a:r>
            <a:r>
              <a:rPr kumimoji="0" lang="en-US" sz="3556" b="1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  </a:t>
            </a:r>
            <a:r>
              <a:rPr kumimoji="0" lang="en-US" sz="3556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do we use properties of Perpendicular  				             bisectors and Angle Bisectors</a:t>
            </a:r>
            <a:r>
              <a:rPr kumimoji="0" lang="en-US" sz="3556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556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r>
              <a:rPr kumimoji="0" lang="en-US" sz="3556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556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/>
              <a:t>Examples</a:t>
            </a:r>
          </a:p>
        </p:txBody>
      </p:sp>
      <p:sp>
        <p:nvSpPr>
          <p:cNvPr id="34837" name="Text Box 3"/>
          <p:cNvSpPr txBox="1">
            <a:spLocks noChangeArrowheads="1"/>
          </p:cNvSpPr>
          <p:nvPr/>
        </p:nvSpPr>
        <p:spPr bwMode="auto">
          <a:xfrm>
            <a:off x="228600" y="1676400"/>
            <a:ext cx="891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Does the information given in the diagram allow you to conclude that C is on the perpendicular bisector of AB?</a:t>
            </a:r>
          </a:p>
        </p:txBody>
      </p:sp>
      <p:sp>
        <p:nvSpPr>
          <p:cNvPr id="34838" name="Line 4"/>
          <p:cNvSpPr>
            <a:spLocks noChangeShapeType="1"/>
          </p:cNvSpPr>
          <p:nvPr/>
        </p:nvSpPr>
        <p:spPr bwMode="auto">
          <a:xfrm>
            <a:off x="1219200" y="33528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9" name="Line 5"/>
          <p:cNvSpPr>
            <a:spLocks noChangeShapeType="1"/>
          </p:cNvSpPr>
          <p:nvPr/>
        </p:nvSpPr>
        <p:spPr bwMode="auto">
          <a:xfrm>
            <a:off x="2438400" y="3352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5181600" y="3962400"/>
            <a:ext cx="3048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H="1">
            <a:off x="5181600" y="3352800"/>
            <a:ext cx="1524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6705600" y="3352800"/>
            <a:ext cx="1524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67056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6705600" y="3810000"/>
            <a:ext cx="152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6019800" y="35052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 flipH="1">
            <a:off x="7467600" y="35052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7" name="Line 13"/>
          <p:cNvSpPr>
            <a:spLocks noChangeShapeType="1"/>
          </p:cNvSpPr>
          <p:nvPr/>
        </p:nvSpPr>
        <p:spPr bwMode="auto">
          <a:xfrm>
            <a:off x="1828800" y="3200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8" name="Line 14"/>
          <p:cNvSpPr>
            <a:spLocks noChangeShapeType="1"/>
          </p:cNvSpPr>
          <p:nvPr/>
        </p:nvSpPr>
        <p:spPr bwMode="auto">
          <a:xfrm>
            <a:off x="3200400" y="3200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143000" y="3276600"/>
          <a:ext cx="193675" cy="215900"/>
        </p:xfrm>
        <a:graphic>
          <a:graphicData uri="http://schemas.openxmlformats.org/presentationml/2006/ole">
            <p:oleObj spid="_x0000_s39938" name="Equation" r:id="rId4" imgW="114120" imgH="126720" progId="Equation.DSMT4">
              <p:embed/>
            </p:oleObj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3581400" y="3276600"/>
          <a:ext cx="193675" cy="215900"/>
        </p:xfrm>
        <a:graphic>
          <a:graphicData uri="http://schemas.openxmlformats.org/presentationml/2006/ole">
            <p:oleObj spid="_x0000_s39939" name="Equation" r:id="rId5" imgW="114120" imgH="126720" progId="Equation.DSMT4">
              <p:embed/>
            </p:oleObj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2362200" y="4191000"/>
          <a:ext cx="193675" cy="215900"/>
        </p:xfrm>
        <a:graphic>
          <a:graphicData uri="http://schemas.openxmlformats.org/presentationml/2006/ole">
            <p:oleObj spid="_x0000_s39940" name="Equation" r:id="rId6" imgW="114120" imgH="126720" progId="Equation.DSMT4">
              <p:embed/>
            </p:oleObj>
          </a:graphicData>
        </a:graphic>
      </p:graphicFrame>
      <p:graphicFrame>
        <p:nvGraphicFramePr>
          <p:cNvPr id="31763" name="Object 5"/>
          <p:cNvGraphicFramePr>
            <a:graphicFrameLocks noChangeAspect="1"/>
          </p:cNvGraphicFramePr>
          <p:nvPr/>
        </p:nvGraphicFramePr>
        <p:xfrm>
          <a:off x="5105400" y="3886200"/>
          <a:ext cx="193675" cy="215900"/>
        </p:xfrm>
        <a:graphic>
          <a:graphicData uri="http://schemas.openxmlformats.org/presentationml/2006/ole">
            <p:oleObj spid="_x0000_s39941" name="Equation" r:id="rId7" imgW="114120" imgH="126720" progId="Equation.DSMT4">
              <p:embed/>
            </p:oleObj>
          </a:graphicData>
        </a:graphic>
      </p:graphicFrame>
      <p:graphicFrame>
        <p:nvGraphicFramePr>
          <p:cNvPr id="31764" name="Object 6"/>
          <p:cNvGraphicFramePr>
            <a:graphicFrameLocks noChangeAspect="1"/>
          </p:cNvGraphicFramePr>
          <p:nvPr/>
        </p:nvGraphicFramePr>
        <p:xfrm>
          <a:off x="8153400" y="3886200"/>
          <a:ext cx="193675" cy="215900"/>
        </p:xfrm>
        <a:graphic>
          <a:graphicData uri="http://schemas.openxmlformats.org/presentationml/2006/ole">
            <p:oleObj spid="_x0000_s39942" name="Equation" r:id="rId8" imgW="114120" imgH="126720" progId="Equation.DSMT4">
              <p:embed/>
            </p:oleObj>
          </a:graphicData>
        </a:graphic>
      </p:graphicFrame>
      <p:graphicFrame>
        <p:nvGraphicFramePr>
          <p:cNvPr id="31765" name="Object 7"/>
          <p:cNvGraphicFramePr>
            <a:graphicFrameLocks noChangeAspect="1"/>
          </p:cNvGraphicFramePr>
          <p:nvPr/>
        </p:nvGraphicFramePr>
        <p:xfrm>
          <a:off x="6629400" y="3276600"/>
          <a:ext cx="193675" cy="215900"/>
        </p:xfrm>
        <a:graphic>
          <a:graphicData uri="http://schemas.openxmlformats.org/presentationml/2006/ole">
            <p:oleObj spid="_x0000_s39943" name="Equation" r:id="rId9" imgW="114120" imgH="126720" progId="Equation.DSMT4">
              <p:embed/>
            </p:oleObj>
          </a:graphicData>
        </a:graphic>
      </p:graphicFrame>
      <p:graphicFrame>
        <p:nvGraphicFramePr>
          <p:cNvPr id="34824" name="Object 8"/>
          <p:cNvGraphicFramePr>
            <a:graphicFrameLocks noChangeAspect="1"/>
          </p:cNvGraphicFramePr>
          <p:nvPr/>
        </p:nvGraphicFramePr>
        <p:xfrm>
          <a:off x="990600" y="3505200"/>
          <a:ext cx="287338" cy="312738"/>
        </p:xfrm>
        <a:graphic>
          <a:graphicData uri="http://schemas.openxmlformats.org/presentationml/2006/ole">
            <p:oleObj spid="_x0000_s39944" name="Equation" r:id="rId10" imgW="152280" imgH="164880" progId="Equation.DSMT4">
              <p:embed/>
            </p:oleObj>
          </a:graphicData>
        </a:graphic>
      </p:graphicFrame>
      <p:graphicFrame>
        <p:nvGraphicFramePr>
          <p:cNvPr id="31767" name="Object 9"/>
          <p:cNvGraphicFramePr>
            <a:graphicFrameLocks noChangeAspect="1"/>
          </p:cNvGraphicFramePr>
          <p:nvPr/>
        </p:nvGraphicFramePr>
        <p:xfrm>
          <a:off x="5105400" y="4038600"/>
          <a:ext cx="287338" cy="312738"/>
        </p:xfrm>
        <a:graphic>
          <a:graphicData uri="http://schemas.openxmlformats.org/presentationml/2006/ole">
            <p:oleObj spid="_x0000_s39945" name="Equation" r:id="rId11" imgW="152280" imgH="164880" progId="Equation.DSMT4">
              <p:embed/>
            </p:oleObj>
          </a:graphicData>
        </a:graphic>
      </p:graphicFrame>
      <p:graphicFrame>
        <p:nvGraphicFramePr>
          <p:cNvPr id="34826" name="Object 10"/>
          <p:cNvGraphicFramePr>
            <a:graphicFrameLocks noChangeAspect="1"/>
          </p:cNvGraphicFramePr>
          <p:nvPr/>
        </p:nvGraphicFramePr>
        <p:xfrm>
          <a:off x="3581400" y="3505200"/>
          <a:ext cx="239713" cy="312738"/>
        </p:xfrm>
        <a:graphic>
          <a:graphicData uri="http://schemas.openxmlformats.org/presentationml/2006/ole">
            <p:oleObj spid="_x0000_s39946" name="Equation" r:id="rId12" imgW="126720" imgH="164880" progId="Equation.DSMT4">
              <p:embed/>
            </p:oleObj>
          </a:graphicData>
        </a:graphic>
      </p:graphicFrame>
      <p:graphicFrame>
        <p:nvGraphicFramePr>
          <p:cNvPr id="31769" name="Object 11"/>
          <p:cNvGraphicFramePr>
            <a:graphicFrameLocks noChangeAspect="1"/>
          </p:cNvGraphicFramePr>
          <p:nvPr/>
        </p:nvGraphicFramePr>
        <p:xfrm>
          <a:off x="8229600" y="4038600"/>
          <a:ext cx="239713" cy="312738"/>
        </p:xfrm>
        <a:graphic>
          <a:graphicData uri="http://schemas.openxmlformats.org/presentationml/2006/ole">
            <p:oleObj spid="_x0000_s39947" name="Equation" r:id="rId13" imgW="126720" imgH="164880" progId="Equation.DSMT4">
              <p:embed/>
            </p:oleObj>
          </a:graphicData>
        </a:graphic>
      </p:graphicFrame>
      <p:graphicFrame>
        <p:nvGraphicFramePr>
          <p:cNvPr id="34828" name="Object 12"/>
          <p:cNvGraphicFramePr>
            <a:graphicFrameLocks noChangeAspect="1"/>
          </p:cNvGraphicFramePr>
          <p:nvPr/>
        </p:nvGraphicFramePr>
        <p:xfrm>
          <a:off x="2514600" y="4191000"/>
          <a:ext cx="265113" cy="336550"/>
        </p:xfrm>
        <a:graphic>
          <a:graphicData uri="http://schemas.openxmlformats.org/presentationml/2006/ole">
            <p:oleObj spid="_x0000_s39948" name="Equation" r:id="rId14" imgW="139680" imgH="177480" progId="Equation.DSMT4">
              <p:embed/>
            </p:oleObj>
          </a:graphicData>
        </a:graphic>
      </p:graphicFrame>
      <p:graphicFrame>
        <p:nvGraphicFramePr>
          <p:cNvPr id="31771" name="Object 13"/>
          <p:cNvGraphicFramePr>
            <a:graphicFrameLocks noChangeAspect="1"/>
          </p:cNvGraphicFramePr>
          <p:nvPr/>
        </p:nvGraphicFramePr>
        <p:xfrm>
          <a:off x="6705600" y="2971800"/>
          <a:ext cx="265113" cy="336550"/>
        </p:xfrm>
        <a:graphic>
          <a:graphicData uri="http://schemas.openxmlformats.org/presentationml/2006/ole">
            <p:oleObj spid="_x0000_s39949" name="Equation" r:id="rId15" imgW="139680" imgH="177480" progId="Equation.DSMT4">
              <p:embed/>
            </p:oleObj>
          </a:graphicData>
        </a:graphic>
      </p:graphicFrame>
      <p:sp>
        <p:nvSpPr>
          <p:cNvPr id="34849" name="Line 28"/>
          <p:cNvSpPr>
            <a:spLocks noChangeShapeType="1"/>
          </p:cNvSpPr>
          <p:nvPr/>
        </p:nvSpPr>
        <p:spPr bwMode="auto">
          <a:xfrm>
            <a:off x="2362200" y="3810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>
            <a:off x="1828800" y="4876800"/>
            <a:ext cx="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1774" name="Object 14"/>
          <p:cNvGraphicFramePr>
            <a:graphicFrameLocks noChangeAspect="1"/>
          </p:cNvGraphicFramePr>
          <p:nvPr/>
        </p:nvGraphicFramePr>
        <p:xfrm>
          <a:off x="1828800" y="4495800"/>
          <a:ext cx="287338" cy="312738"/>
        </p:xfrm>
        <a:graphic>
          <a:graphicData uri="http://schemas.openxmlformats.org/presentationml/2006/ole">
            <p:oleObj spid="_x0000_s39950" name="Equation" r:id="rId16" imgW="152280" imgH="164880" progId="Equation.DSMT4">
              <p:embed/>
            </p:oleObj>
          </a:graphicData>
        </a:graphic>
      </p:graphicFrame>
      <p:graphicFrame>
        <p:nvGraphicFramePr>
          <p:cNvPr id="31775" name="Object 15"/>
          <p:cNvGraphicFramePr>
            <a:graphicFrameLocks noChangeAspect="1"/>
          </p:cNvGraphicFramePr>
          <p:nvPr/>
        </p:nvGraphicFramePr>
        <p:xfrm>
          <a:off x="2005013" y="6324600"/>
          <a:ext cx="239712" cy="312738"/>
        </p:xfrm>
        <a:graphic>
          <a:graphicData uri="http://schemas.openxmlformats.org/presentationml/2006/ole">
            <p:oleObj spid="_x0000_s39951" name="Equation" r:id="rId17" imgW="126720" imgH="164880" progId="Equation.DSMT4">
              <p:embed/>
            </p:oleObj>
          </a:graphicData>
        </a:graphic>
      </p:graphicFrame>
      <p:sp>
        <p:nvSpPr>
          <p:cNvPr id="31776" name="Line 32"/>
          <p:cNvSpPr>
            <a:spLocks noChangeShapeType="1"/>
          </p:cNvSpPr>
          <p:nvPr/>
        </p:nvSpPr>
        <p:spPr bwMode="auto">
          <a:xfrm flipH="1">
            <a:off x="1219200" y="4876800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7" name="Line 33"/>
          <p:cNvSpPr>
            <a:spLocks noChangeShapeType="1"/>
          </p:cNvSpPr>
          <p:nvPr/>
        </p:nvSpPr>
        <p:spPr bwMode="auto">
          <a:xfrm>
            <a:off x="1219200" y="56388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 flipH="1" flipV="1">
            <a:off x="1828800" y="4876800"/>
            <a:ext cx="2133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9" name="Line 35"/>
          <p:cNvSpPr>
            <a:spLocks noChangeShapeType="1"/>
          </p:cNvSpPr>
          <p:nvPr/>
        </p:nvSpPr>
        <p:spPr bwMode="auto">
          <a:xfrm flipH="1">
            <a:off x="1828800" y="5638800"/>
            <a:ext cx="2133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0" name="Line 36"/>
          <p:cNvSpPr>
            <a:spLocks noChangeShapeType="1"/>
          </p:cNvSpPr>
          <p:nvPr/>
        </p:nvSpPr>
        <p:spPr bwMode="auto">
          <a:xfrm flipH="1" flipV="1">
            <a:off x="1219200" y="5638800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3" name="Line 39"/>
          <p:cNvSpPr>
            <a:spLocks noChangeShapeType="1"/>
          </p:cNvSpPr>
          <p:nvPr/>
        </p:nvSpPr>
        <p:spPr bwMode="auto">
          <a:xfrm>
            <a:off x="1447800" y="51054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4" name="Line 40"/>
          <p:cNvSpPr>
            <a:spLocks noChangeShapeType="1"/>
          </p:cNvSpPr>
          <p:nvPr/>
        </p:nvSpPr>
        <p:spPr bwMode="auto">
          <a:xfrm flipH="1">
            <a:off x="1447800" y="59436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5" name="Line 41"/>
          <p:cNvSpPr>
            <a:spLocks noChangeShapeType="1"/>
          </p:cNvSpPr>
          <p:nvPr/>
        </p:nvSpPr>
        <p:spPr bwMode="auto">
          <a:xfrm>
            <a:off x="1447800" y="5181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6" name="Line 42"/>
          <p:cNvSpPr>
            <a:spLocks noChangeShapeType="1"/>
          </p:cNvSpPr>
          <p:nvPr/>
        </p:nvSpPr>
        <p:spPr bwMode="auto">
          <a:xfrm flipH="1">
            <a:off x="1371600" y="59436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8" name="Line 44"/>
          <p:cNvSpPr>
            <a:spLocks noChangeShapeType="1"/>
          </p:cNvSpPr>
          <p:nvPr/>
        </p:nvSpPr>
        <p:spPr bwMode="auto">
          <a:xfrm>
            <a:off x="1752600" y="5410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9" name="Line 45"/>
          <p:cNvSpPr>
            <a:spLocks noChangeShapeType="1"/>
          </p:cNvSpPr>
          <p:nvPr/>
        </p:nvSpPr>
        <p:spPr bwMode="auto">
          <a:xfrm>
            <a:off x="1752600" y="5867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1790" name="Object 16"/>
          <p:cNvGraphicFramePr>
            <a:graphicFrameLocks noChangeAspect="1"/>
          </p:cNvGraphicFramePr>
          <p:nvPr/>
        </p:nvGraphicFramePr>
        <p:xfrm>
          <a:off x="4049713" y="5475288"/>
          <a:ext cx="263525" cy="336550"/>
        </p:xfrm>
        <a:graphic>
          <a:graphicData uri="http://schemas.openxmlformats.org/presentationml/2006/ole">
            <p:oleObj spid="_x0000_s39952" name="Equation" r:id="rId18" imgW="139680" imgH="177480" progId="Equation.DSMT4">
              <p:embed/>
            </p:oleObj>
          </a:graphicData>
        </a:graphic>
      </p:graphicFrame>
      <p:graphicFrame>
        <p:nvGraphicFramePr>
          <p:cNvPr id="31791" name="Object 17"/>
          <p:cNvGraphicFramePr>
            <a:graphicFrameLocks noChangeAspect="1"/>
          </p:cNvGraphicFramePr>
          <p:nvPr/>
        </p:nvGraphicFramePr>
        <p:xfrm>
          <a:off x="1928813" y="5638800"/>
          <a:ext cx="239712" cy="312738"/>
        </p:xfrm>
        <a:graphic>
          <a:graphicData uri="http://schemas.openxmlformats.org/presentationml/2006/ole">
            <p:oleObj spid="_x0000_s39953" name="Equation" r:id="rId19" imgW="126720" imgH="164880" progId="Equation.DSMT4">
              <p:embed/>
            </p:oleObj>
          </a:graphicData>
        </a:graphic>
      </p:graphicFrame>
      <p:graphicFrame>
        <p:nvGraphicFramePr>
          <p:cNvPr id="31792" name="Object 18"/>
          <p:cNvGraphicFramePr>
            <a:graphicFrameLocks noChangeAspect="1"/>
          </p:cNvGraphicFramePr>
          <p:nvPr/>
        </p:nvGraphicFramePr>
        <p:xfrm>
          <a:off x="6640513" y="4049713"/>
          <a:ext cx="241300" cy="312737"/>
        </p:xfrm>
        <a:graphic>
          <a:graphicData uri="http://schemas.openxmlformats.org/presentationml/2006/ole">
            <p:oleObj spid="_x0000_s39954" name="Equation" r:id="rId20" imgW="126720" imgH="164880" progId="Equation.DSMT4">
              <p:embed/>
            </p:oleObj>
          </a:graphicData>
        </a:graphic>
      </p:graphicFrame>
      <p:graphicFrame>
        <p:nvGraphicFramePr>
          <p:cNvPr id="31793" name="Object 19"/>
          <p:cNvGraphicFramePr>
            <a:graphicFrameLocks noChangeAspect="1"/>
          </p:cNvGraphicFramePr>
          <p:nvPr/>
        </p:nvGraphicFramePr>
        <p:xfrm>
          <a:off x="925513" y="5486400"/>
          <a:ext cx="263525" cy="312738"/>
        </p:xfrm>
        <a:graphic>
          <a:graphicData uri="http://schemas.openxmlformats.org/presentationml/2006/ole">
            <p:oleObj spid="_x0000_s39955" name="Equation" r:id="rId21" imgW="139680" imgH="164880" progId="Equation.DSMT4">
              <p:embed/>
            </p:oleObj>
          </a:graphicData>
        </a:graphic>
      </p:graphicFrame>
      <p:sp>
        <p:nvSpPr>
          <p:cNvPr id="46" name="Rectangle 8"/>
          <p:cNvSpPr txBox="1">
            <a:spLocks noChangeArrowheads="1"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339966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56" b="1" i="0" u="sng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AIM</a:t>
            </a:r>
            <a:r>
              <a:rPr kumimoji="0" lang="en-US" sz="3556" b="1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  </a:t>
            </a:r>
            <a:r>
              <a:rPr kumimoji="0" lang="en-US" sz="3556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do we use properties of Perpendicular  				             bisectors and Angle Bisectors</a:t>
            </a:r>
            <a:r>
              <a:rPr kumimoji="0" lang="en-US" sz="3556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556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r>
              <a:rPr kumimoji="0" lang="en-US" sz="3556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556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1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1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1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1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1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1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0"/>
                            </p:stCondLst>
                            <p:childTnLst>
                              <p:par>
                                <p:cTn id="1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1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1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000"/>
                            </p:stCondLst>
                            <p:childTnLst>
                              <p:par>
                                <p:cTn id="1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1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1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500"/>
                            </p:stCondLst>
                            <p:childTnLst>
                              <p:par>
                                <p:cTn id="1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1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1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7000"/>
                            </p:stCondLst>
                            <p:childTnLst>
                              <p:par>
                                <p:cTn id="1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1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1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500"/>
                            </p:stCondLst>
                            <p:childTnLst>
                              <p:par>
                                <p:cTn id="1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  <p:bldP spid="31751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73" grpId="0" animBg="1"/>
      <p:bldP spid="31776" grpId="0" animBg="1"/>
      <p:bldP spid="31777" grpId="0" animBg="1"/>
      <p:bldP spid="31778" grpId="0" animBg="1"/>
      <p:bldP spid="31779" grpId="0" animBg="1"/>
      <p:bldP spid="31780" grpId="0" animBg="1"/>
      <p:bldP spid="31783" grpId="0" animBg="1"/>
      <p:bldP spid="31784" grpId="0" animBg="1"/>
      <p:bldP spid="31785" grpId="0" animBg="1"/>
      <p:bldP spid="31786" grpId="0" animBg="1"/>
      <p:bldP spid="31788" grpId="0" animBg="1"/>
      <p:bldP spid="3178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799"/>
            <a:ext cx="8229600" cy="84078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/>
              <a:t>Examples</a:t>
            </a:r>
          </a:p>
        </p:txBody>
      </p:sp>
      <p:sp>
        <p:nvSpPr>
          <p:cNvPr id="36875" name="Text Box 3"/>
          <p:cNvSpPr txBox="1">
            <a:spLocks noChangeArrowheads="1"/>
          </p:cNvSpPr>
          <p:nvPr/>
        </p:nvSpPr>
        <p:spPr bwMode="auto">
          <a:xfrm>
            <a:off x="0" y="1526581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Does the information given in the diagram allow you to conclude that P is on the angle bisector of angle A?</a:t>
            </a: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3200400" y="3733800"/>
          <a:ext cx="193675" cy="215900"/>
        </p:xfrm>
        <a:graphic>
          <a:graphicData uri="http://schemas.openxmlformats.org/presentationml/2006/ole">
            <p:oleObj spid="_x0000_s41986" name="Equation" r:id="rId4" imgW="114120" imgH="126720" progId="Equation.DSMT4">
              <p:embed/>
            </p:oleObj>
          </a:graphicData>
        </a:graphic>
      </p:graphicFrame>
      <p:graphicFrame>
        <p:nvGraphicFramePr>
          <p:cNvPr id="33811" name="Object 3"/>
          <p:cNvGraphicFramePr>
            <a:graphicFrameLocks noChangeAspect="1"/>
          </p:cNvGraphicFramePr>
          <p:nvPr/>
        </p:nvGraphicFramePr>
        <p:xfrm>
          <a:off x="6934200" y="3886200"/>
          <a:ext cx="193675" cy="215900"/>
        </p:xfrm>
        <a:graphic>
          <a:graphicData uri="http://schemas.openxmlformats.org/presentationml/2006/ole">
            <p:oleObj spid="_x0000_s41987" name="Equation" r:id="rId5" imgW="114120" imgH="126720" progId="Equation.DSMT4">
              <p:embed/>
            </p:oleObj>
          </a:graphicData>
        </a:graphic>
      </p:graphicFrame>
      <p:graphicFrame>
        <p:nvGraphicFramePr>
          <p:cNvPr id="33812" name="Object 4"/>
          <p:cNvGraphicFramePr>
            <a:graphicFrameLocks noChangeAspect="1"/>
          </p:cNvGraphicFramePr>
          <p:nvPr/>
        </p:nvGraphicFramePr>
        <p:xfrm>
          <a:off x="2362200" y="5638800"/>
          <a:ext cx="193675" cy="215900"/>
        </p:xfrm>
        <a:graphic>
          <a:graphicData uri="http://schemas.openxmlformats.org/presentationml/2006/ole">
            <p:oleObj spid="_x0000_s41988" name="Equation" r:id="rId6" imgW="114120" imgH="126720" progId="Equation.DSMT4">
              <p:embed/>
            </p:oleObj>
          </a:graphicData>
        </a:graphic>
      </p:graphicFrame>
      <p:graphicFrame>
        <p:nvGraphicFramePr>
          <p:cNvPr id="33813" name="Object 5"/>
          <p:cNvGraphicFramePr>
            <a:graphicFrameLocks noChangeAspect="1"/>
          </p:cNvGraphicFramePr>
          <p:nvPr/>
        </p:nvGraphicFramePr>
        <p:xfrm>
          <a:off x="7110413" y="3810000"/>
          <a:ext cx="239712" cy="312738"/>
        </p:xfrm>
        <a:graphic>
          <a:graphicData uri="http://schemas.openxmlformats.org/presentationml/2006/ole">
            <p:oleObj spid="_x0000_s41989" name="Equation" r:id="rId7" imgW="126720" imgH="164880" progId="Equation.DSMT4">
              <p:embed/>
            </p:oleObj>
          </a:graphicData>
        </a:graphic>
      </p:graphicFrame>
      <p:graphicFrame>
        <p:nvGraphicFramePr>
          <p:cNvPr id="33818" name="Object 6"/>
          <p:cNvGraphicFramePr>
            <a:graphicFrameLocks noChangeAspect="1"/>
          </p:cNvGraphicFramePr>
          <p:nvPr/>
        </p:nvGraphicFramePr>
        <p:xfrm>
          <a:off x="2743200" y="5105400"/>
          <a:ext cx="217488" cy="312738"/>
        </p:xfrm>
        <a:graphic>
          <a:graphicData uri="http://schemas.openxmlformats.org/presentationml/2006/ole">
            <p:oleObj spid="_x0000_s41990" name="Equation" r:id="rId8" imgW="114120" imgH="164880" progId="Equation.DSMT4">
              <p:embed/>
            </p:oleObj>
          </a:graphicData>
        </a:graphic>
      </p:graphicFrame>
      <p:graphicFrame>
        <p:nvGraphicFramePr>
          <p:cNvPr id="36871" name="Object 7"/>
          <p:cNvGraphicFramePr>
            <a:graphicFrameLocks noChangeAspect="1"/>
          </p:cNvGraphicFramePr>
          <p:nvPr/>
        </p:nvGraphicFramePr>
        <p:xfrm>
          <a:off x="3429000" y="3733800"/>
          <a:ext cx="239713" cy="312738"/>
        </p:xfrm>
        <a:graphic>
          <a:graphicData uri="http://schemas.openxmlformats.org/presentationml/2006/ole">
            <p:oleObj spid="_x0000_s41991" name="Equation" r:id="rId9" imgW="126720" imgH="164880" progId="Equation.DSMT4">
              <p:embed/>
            </p:oleObj>
          </a:graphicData>
        </a:graphic>
      </p:graphicFrame>
      <p:sp>
        <p:nvSpPr>
          <p:cNvPr id="36876" name="Line 44"/>
          <p:cNvSpPr>
            <a:spLocks noChangeShapeType="1"/>
          </p:cNvSpPr>
          <p:nvPr/>
        </p:nvSpPr>
        <p:spPr bwMode="auto">
          <a:xfrm flipV="1">
            <a:off x="1295400" y="2971800"/>
            <a:ext cx="1828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7" name="Line 45"/>
          <p:cNvSpPr>
            <a:spLocks noChangeShapeType="1"/>
          </p:cNvSpPr>
          <p:nvPr/>
        </p:nvSpPr>
        <p:spPr bwMode="auto">
          <a:xfrm>
            <a:off x="1295400" y="3886200"/>
            <a:ext cx="1981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8" name="Line 46"/>
          <p:cNvSpPr>
            <a:spLocks noChangeShapeType="1"/>
          </p:cNvSpPr>
          <p:nvPr/>
        </p:nvSpPr>
        <p:spPr bwMode="auto">
          <a:xfrm flipH="1" flipV="1">
            <a:off x="2819400" y="30480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9" name="Line 47"/>
          <p:cNvSpPr>
            <a:spLocks noChangeShapeType="1"/>
          </p:cNvSpPr>
          <p:nvPr/>
        </p:nvSpPr>
        <p:spPr bwMode="auto">
          <a:xfrm flipH="1">
            <a:off x="2895600" y="38100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0" name="Rectangle 48"/>
          <p:cNvSpPr>
            <a:spLocks noChangeArrowheads="1"/>
          </p:cNvSpPr>
          <p:nvPr/>
        </p:nvSpPr>
        <p:spPr bwMode="auto">
          <a:xfrm rot="3591650">
            <a:off x="2743200" y="3124200"/>
            <a:ext cx="152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1" name="Rectangle 49"/>
          <p:cNvSpPr>
            <a:spLocks noChangeArrowheads="1"/>
          </p:cNvSpPr>
          <p:nvPr/>
        </p:nvSpPr>
        <p:spPr bwMode="auto">
          <a:xfrm rot="1837883">
            <a:off x="2743200" y="4267200"/>
            <a:ext cx="152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2" name="Line 50"/>
          <p:cNvSpPr>
            <a:spLocks noChangeShapeType="1"/>
          </p:cNvSpPr>
          <p:nvPr/>
        </p:nvSpPr>
        <p:spPr bwMode="auto">
          <a:xfrm flipV="1">
            <a:off x="5791200" y="3048000"/>
            <a:ext cx="1828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3" name="Line 51"/>
          <p:cNvSpPr>
            <a:spLocks noChangeShapeType="1"/>
          </p:cNvSpPr>
          <p:nvPr/>
        </p:nvSpPr>
        <p:spPr bwMode="auto">
          <a:xfrm>
            <a:off x="5791200" y="3962400"/>
            <a:ext cx="1828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4" name="Line 52"/>
          <p:cNvSpPr>
            <a:spLocks noChangeShapeType="1"/>
          </p:cNvSpPr>
          <p:nvPr/>
        </p:nvSpPr>
        <p:spPr bwMode="auto">
          <a:xfrm>
            <a:off x="7010400" y="3352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5" name="Line 53"/>
          <p:cNvSpPr>
            <a:spLocks noChangeShapeType="1"/>
          </p:cNvSpPr>
          <p:nvPr/>
        </p:nvSpPr>
        <p:spPr bwMode="auto">
          <a:xfrm flipV="1">
            <a:off x="1219200" y="4800600"/>
            <a:ext cx="1981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6" name="Line 54"/>
          <p:cNvSpPr>
            <a:spLocks noChangeShapeType="1"/>
          </p:cNvSpPr>
          <p:nvPr/>
        </p:nvSpPr>
        <p:spPr bwMode="auto">
          <a:xfrm>
            <a:off x="1219200" y="5715000"/>
            <a:ext cx="1981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7" name="Line 55"/>
          <p:cNvSpPr>
            <a:spLocks noChangeShapeType="1"/>
          </p:cNvSpPr>
          <p:nvPr/>
        </p:nvSpPr>
        <p:spPr bwMode="auto">
          <a:xfrm flipV="1">
            <a:off x="2438400" y="49530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8" name="Line 56"/>
          <p:cNvSpPr>
            <a:spLocks noChangeShapeType="1"/>
          </p:cNvSpPr>
          <p:nvPr/>
        </p:nvSpPr>
        <p:spPr bwMode="auto">
          <a:xfrm>
            <a:off x="2438400" y="57150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3849" name="Object 8"/>
          <p:cNvGraphicFramePr>
            <a:graphicFrameLocks noChangeAspect="1"/>
          </p:cNvGraphicFramePr>
          <p:nvPr/>
        </p:nvGraphicFramePr>
        <p:xfrm>
          <a:off x="2514600" y="5562600"/>
          <a:ext cx="239713" cy="312738"/>
        </p:xfrm>
        <a:graphic>
          <a:graphicData uri="http://schemas.openxmlformats.org/presentationml/2006/ole">
            <p:oleObj spid="_x0000_s41992" name="Equation" r:id="rId10" imgW="126720" imgH="164880" progId="Equation.DSMT4">
              <p:embed/>
            </p:oleObj>
          </a:graphicData>
        </a:graphic>
      </p:graphicFrame>
      <p:graphicFrame>
        <p:nvGraphicFramePr>
          <p:cNvPr id="33850" name="Object 9"/>
          <p:cNvGraphicFramePr>
            <a:graphicFrameLocks noChangeAspect="1"/>
          </p:cNvGraphicFramePr>
          <p:nvPr/>
        </p:nvGraphicFramePr>
        <p:xfrm>
          <a:off x="2743200" y="5943600"/>
          <a:ext cx="217488" cy="312738"/>
        </p:xfrm>
        <a:graphic>
          <a:graphicData uri="http://schemas.openxmlformats.org/presentationml/2006/ole">
            <p:oleObj spid="_x0000_s41993" name="Equation" r:id="rId11" imgW="114120" imgH="164880" progId="Equation.DSMT4">
              <p:embed/>
            </p:oleObj>
          </a:graphicData>
        </a:graphic>
      </p:graphicFrame>
      <p:sp>
        <p:nvSpPr>
          <p:cNvPr id="33851" name="Line 59"/>
          <p:cNvSpPr>
            <a:spLocks noChangeShapeType="1"/>
          </p:cNvSpPr>
          <p:nvPr/>
        </p:nvSpPr>
        <p:spPr bwMode="auto">
          <a:xfrm flipV="1">
            <a:off x="6934200" y="36576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2" name="Line 60"/>
          <p:cNvSpPr>
            <a:spLocks noChangeShapeType="1"/>
          </p:cNvSpPr>
          <p:nvPr/>
        </p:nvSpPr>
        <p:spPr bwMode="auto">
          <a:xfrm flipV="1">
            <a:off x="6934200" y="42672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257800" y="3599518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A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762000" y="362459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A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762000" y="545339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A</a:t>
            </a:r>
            <a:endParaRPr lang="en-US" sz="2800" dirty="0"/>
          </a:p>
        </p:txBody>
      </p:sp>
      <p:sp>
        <p:nvSpPr>
          <p:cNvPr id="30" name="Rectangle 8"/>
          <p:cNvSpPr txBox="1">
            <a:spLocks noChangeArrowheads="1"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339966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56" b="1" i="0" u="sng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AIM</a:t>
            </a:r>
            <a:r>
              <a:rPr kumimoji="0" lang="en-US" sz="3556" b="1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  </a:t>
            </a:r>
            <a:r>
              <a:rPr kumimoji="0" lang="en-US" sz="3556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do we use properties of Perpendicular  				             bisectors and Angle Bisectors</a:t>
            </a:r>
            <a:r>
              <a:rPr kumimoji="0" lang="en-US" sz="3556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556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r>
              <a:rPr kumimoji="0" lang="en-US" sz="3556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556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42" grpId="0" animBg="1"/>
      <p:bldP spid="33843" grpId="0" animBg="1"/>
      <p:bldP spid="33844" grpId="0" animBg="1"/>
      <p:bldP spid="33845" grpId="0" animBg="1"/>
      <p:bldP spid="33846" grpId="0" animBg="1"/>
      <p:bldP spid="33847" grpId="0" animBg="1"/>
      <p:bldP spid="33848" grpId="0" animBg="1"/>
      <p:bldP spid="33851" grpId="0" animBg="1"/>
      <p:bldP spid="3385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2362200" y="2366665"/>
            <a:ext cx="67818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latin typeface="Times New Roman"/>
              </a:rPr>
              <a:t>How can you tell if a ray or line segment is an angle bisector? </a:t>
            </a:r>
          </a:p>
          <a:p>
            <a:endParaRPr lang="en-US" sz="1400" b="1" dirty="0" smtClean="0"/>
          </a:p>
        </p:txBody>
      </p:sp>
      <p:sp>
        <p:nvSpPr>
          <p:cNvPr id="20484" name="Rectangle 8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838200"/>
          </a:xfrm>
          <a:solidFill>
            <a:srgbClr val="339966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2800" b="1" u="sng" dirty="0">
                <a:solidFill>
                  <a:srgbClr val="660066"/>
                </a:solidFill>
              </a:rPr>
              <a:t>AIM</a:t>
            </a:r>
            <a:r>
              <a:rPr lang="en-US" sz="2800" b="1" dirty="0">
                <a:solidFill>
                  <a:srgbClr val="660066"/>
                </a:solidFill>
              </a:rPr>
              <a:t>:</a:t>
            </a:r>
            <a:r>
              <a:rPr lang="en-US" sz="2800" b="1" dirty="0" smtClean="0">
                <a:solidFill>
                  <a:srgbClr val="660066"/>
                </a:solidFill>
              </a:rPr>
              <a:t>	</a:t>
            </a:r>
            <a:r>
              <a:rPr lang="en-US" sz="3556" b="1" dirty="0" smtClean="0"/>
              <a:t>How do we use properties of Perpendicular  				bisectors and Angle Bisectors</a:t>
            </a:r>
            <a:r>
              <a:rPr lang="en-US" sz="3556" dirty="0" smtClean="0"/>
              <a:t> </a:t>
            </a:r>
            <a:r>
              <a:rPr lang="en-US" sz="3556" b="1" dirty="0" smtClean="0"/>
              <a:t>?</a:t>
            </a:r>
            <a:r>
              <a:rPr lang="en-US" sz="3556" dirty="0" smtClean="0"/>
              <a:t> </a:t>
            </a:r>
            <a:endParaRPr lang="en-US" sz="3556" dirty="0"/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057400" y="995065"/>
            <a:ext cx="4495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Summary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499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0" y="4521101"/>
            <a:ext cx="655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/>
              </a:rPr>
              <a:t>How can you tell if a ray or line segment is a perpendicular bisector?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/>
          <a:p>
            <a:pPr>
              <a:defRPr/>
            </a:pPr>
            <a:fld id="{8CFCF8B8-0897-47E2-AF86-47FC6C110B14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828800"/>
            <a:ext cx="3886200" cy="4114800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 Perpendicular Bisectors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 Angle Bisectors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 Medians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 startAt="3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 Altitudes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419600" y="1828800"/>
            <a:ext cx="44196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 …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form right angles AND</a:t>
            </a:r>
            <a:b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2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 lines segments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  <a:sym typeface="Symbol" pitchFamily="18" charset="2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2.   …form 2  angles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  <a:sym typeface="Symbol" pitchFamily="18" charset="2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3.   …form 2  line segments</a:t>
            </a:r>
            <a:b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  <a:sym typeface="Symbol" pitchFamily="18" charset="2"/>
              </a:rPr>
            </a:b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  <a:sym typeface="Symbol" pitchFamily="18" charset="2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  <a:sym typeface="Symbol" pitchFamily="18" charset="2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4.   … form right angles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190500" y="685800"/>
            <a:ext cx="86487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Facts to Remember and Memorize!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499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8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838200"/>
          </a:xfrm>
          <a:solidFill>
            <a:srgbClr val="339966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2800" b="1" u="sng" dirty="0">
                <a:solidFill>
                  <a:srgbClr val="660066"/>
                </a:solidFill>
              </a:rPr>
              <a:t>AIM</a:t>
            </a:r>
            <a:r>
              <a:rPr lang="en-US" sz="2800" b="1" dirty="0">
                <a:solidFill>
                  <a:srgbClr val="660066"/>
                </a:solidFill>
              </a:rPr>
              <a:t>:</a:t>
            </a:r>
            <a:r>
              <a:rPr lang="en-US" sz="2800" b="1" dirty="0" smtClean="0">
                <a:solidFill>
                  <a:srgbClr val="660066"/>
                </a:solidFill>
              </a:rPr>
              <a:t>	</a:t>
            </a:r>
            <a:r>
              <a:rPr lang="en-US" sz="3556" b="1" dirty="0" smtClean="0"/>
              <a:t>How do we use properties of Perpendicular  				bisectors and Angle Bisectors</a:t>
            </a:r>
            <a:r>
              <a:rPr lang="en-US" sz="3556" dirty="0" smtClean="0"/>
              <a:t> </a:t>
            </a:r>
            <a:r>
              <a:rPr lang="en-US" sz="3556" b="1" dirty="0" smtClean="0"/>
              <a:t>?</a:t>
            </a:r>
            <a:r>
              <a:rPr lang="en-US" sz="3556" dirty="0" smtClean="0"/>
              <a:t> </a:t>
            </a:r>
            <a:endParaRPr lang="en-US" sz="3556" dirty="0"/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1828800" y="990600"/>
            <a:ext cx="4495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Lesson Quiz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499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90600" y="2438400"/>
            <a:ext cx="708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/>
              <a:t>1. Does </a:t>
            </a:r>
            <a:r>
              <a:rPr lang="en-US" sz="2800" dirty="0"/>
              <a:t>D lie on the perpendicular bisector of </a:t>
            </a:r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1600200" y="3082150"/>
          <a:ext cx="1892300" cy="620713"/>
        </p:xfrm>
        <a:graphic>
          <a:graphicData uri="http://schemas.openxmlformats.org/presentationml/2006/ole">
            <p:oleObj spid="_x0000_s60418" name="Equation" r:id="rId3" imgW="736560" imgH="241200" progId="Equation.DSMT4">
              <p:embed/>
            </p:oleObj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544162" y="3224440"/>
            <a:ext cx="1798637" cy="1597025"/>
            <a:chOff x="5843588" y="2438400"/>
            <a:chExt cx="2244725" cy="2217738"/>
          </a:xfrm>
        </p:grpSpPr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6934200" y="2438400"/>
              <a:ext cx="0" cy="2209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5995988" y="3352800"/>
              <a:ext cx="1828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12" name="Object 3"/>
            <p:cNvGraphicFramePr>
              <a:graphicFrameLocks noChangeAspect="1"/>
            </p:cNvGraphicFramePr>
            <p:nvPr/>
          </p:nvGraphicFramePr>
          <p:xfrm>
            <a:off x="5919788" y="3276600"/>
            <a:ext cx="193675" cy="215900"/>
          </p:xfrm>
          <a:graphic>
            <a:graphicData uri="http://schemas.openxmlformats.org/presentationml/2006/ole">
              <p:oleObj spid="_x0000_s60419" name="Equation" r:id="rId4" imgW="114120" imgH="126720" progId="Equation.DSMT4">
                <p:embed/>
              </p:oleObj>
            </a:graphicData>
          </a:graphic>
        </p:graphicFrame>
        <p:graphicFrame>
          <p:nvGraphicFramePr>
            <p:cNvPr id="13" name="Object 4"/>
            <p:cNvGraphicFramePr>
              <a:graphicFrameLocks noChangeAspect="1"/>
            </p:cNvGraphicFramePr>
            <p:nvPr/>
          </p:nvGraphicFramePr>
          <p:xfrm>
            <a:off x="5843588" y="3429000"/>
            <a:ext cx="287337" cy="312738"/>
          </p:xfrm>
          <a:graphic>
            <a:graphicData uri="http://schemas.openxmlformats.org/presentationml/2006/ole">
              <p:oleObj spid="_x0000_s60420" name="Equation" r:id="rId5" imgW="152280" imgH="164880" progId="Equation.DSMT4">
                <p:embed/>
              </p:oleObj>
            </a:graphicData>
          </a:graphic>
        </p:graphicFrame>
        <p:graphicFrame>
          <p:nvGraphicFramePr>
            <p:cNvPr id="14" name="Object 5"/>
            <p:cNvGraphicFramePr>
              <a:graphicFrameLocks noChangeAspect="1"/>
            </p:cNvGraphicFramePr>
            <p:nvPr/>
          </p:nvGraphicFramePr>
          <p:xfrm>
            <a:off x="7748588" y="3276600"/>
            <a:ext cx="193675" cy="215900"/>
          </p:xfrm>
          <a:graphic>
            <a:graphicData uri="http://schemas.openxmlformats.org/presentationml/2006/ole">
              <p:oleObj spid="_x0000_s60421" name="Equation" r:id="rId6" imgW="114120" imgH="126720" progId="Equation.DSMT4">
                <p:embed/>
              </p:oleObj>
            </a:graphicData>
          </a:graphic>
        </p:graphicFrame>
        <p:graphicFrame>
          <p:nvGraphicFramePr>
            <p:cNvPr id="15" name="Object 6"/>
            <p:cNvGraphicFramePr>
              <a:graphicFrameLocks noChangeAspect="1"/>
            </p:cNvGraphicFramePr>
            <p:nvPr/>
          </p:nvGraphicFramePr>
          <p:xfrm>
            <a:off x="6999288" y="2501900"/>
            <a:ext cx="263525" cy="336550"/>
          </p:xfrm>
          <a:graphic>
            <a:graphicData uri="http://schemas.openxmlformats.org/presentationml/2006/ole">
              <p:oleObj spid="_x0000_s60422" name="Equation" r:id="rId7" imgW="139680" imgH="177480" progId="Equation.DSMT4">
                <p:embed/>
              </p:oleObj>
            </a:graphicData>
          </a:graphic>
        </p:graphicFrame>
        <p:graphicFrame>
          <p:nvGraphicFramePr>
            <p:cNvPr id="16" name="Object 7"/>
            <p:cNvGraphicFramePr>
              <a:graphicFrameLocks noChangeAspect="1"/>
            </p:cNvGraphicFramePr>
            <p:nvPr/>
          </p:nvGraphicFramePr>
          <p:xfrm>
            <a:off x="7848600" y="3429000"/>
            <a:ext cx="239713" cy="312738"/>
          </p:xfrm>
          <a:graphic>
            <a:graphicData uri="http://schemas.openxmlformats.org/presentationml/2006/ole">
              <p:oleObj spid="_x0000_s60423" name="Equation" r:id="rId8" imgW="126720" imgH="164880" progId="Equation.DSMT4">
                <p:embed/>
              </p:oleObj>
            </a:graphicData>
          </a:graphic>
        </p:graphicFrame>
        <p:graphicFrame>
          <p:nvGraphicFramePr>
            <p:cNvPr id="17" name="Object 8"/>
            <p:cNvGraphicFramePr>
              <a:graphicFrameLocks noChangeAspect="1"/>
            </p:cNvGraphicFramePr>
            <p:nvPr/>
          </p:nvGraphicFramePr>
          <p:xfrm>
            <a:off x="6858000" y="2667000"/>
            <a:ext cx="193675" cy="215900"/>
          </p:xfrm>
          <a:graphic>
            <a:graphicData uri="http://schemas.openxmlformats.org/presentationml/2006/ole">
              <p:oleObj spid="_x0000_s60424" name="Equation" r:id="rId9" imgW="114120" imgH="126720" progId="Equation.DSMT4">
                <p:embed/>
              </p:oleObj>
            </a:graphicData>
          </a:graphic>
        </p:graphicFrame>
        <p:graphicFrame>
          <p:nvGraphicFramePr>
            <p:cNvPr id="18" name="Object 9"/>
            <p:cNvGraphicFramePr>
              <a:graphicFrameLocks noChangeAspect="1"/>
            </p:cNvGraphicFramePr>
            <p:nvPr/>
          </p:nvGraphicFramePr>
          <p:xfrm>
            <a:off x="7086600" y="4343400"/>
            <a:ext cx="263525" cy="312738"/>
          </p:xfrm>
          <a:graphic>
            <a:graphicData uri="http://schemas.openxmlformats.org/presentationml/2006/ole">
              <p:oleObj spid="_x0000_s60425" name="Equation" r:id="rId10" imgW="139680" imgH="164880" progId="Equation.DSMT4">
                <p:embed/>
              </p:oleObj>
            </a:graphicData>
          </a:graphic>
        </p:graphicFrame>
        <p:graphicFrame>
          <p:nvGraphicFramePr>
            <p:cNvPr id="19" name="Object 10"/>
            <p:cNvGraphicFramePr>
              <a:graphicFrameLocks noChangeAspect="1"/>
            </p:cNvGraphicFramePr>
            <p:nvPr/>
          </p:nvGraphicFramePr>
          <p:xfrm>
            <a:off x="6858000" y="4267200"/>
            <a:ext cx="193675" cy="215900"/>
          </p:xfrm>
          <a:graphic>
            <a:graphicData uri="http://schemas.openxmlformats.org/presentationml/2006/ole">
              <p:oleObj spid="_x0000_s60426" name="Equation" r:id="rId11" imgW="114120" imgH="126720" progId="Equation.DSMT4">
                <p:embed/>
              </p:oleObj>
            </a:graphicData>
          </a:graphic>
        </p:graphicFrame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5995988" y="3352800"/>
              <a:ext cx="9144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 flipH="1">
              <a:off x="6910388" y="3352800"/>
              <a:ext cx="9144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22" name="Object 11"/>
            <p:cNvGraphicFramePr>
              <a:graphicFrameLocks noChangeAspect="1"/>
            </p:cNvGraphicFramePr>
            <p:nvPr/>
          </p:nvGraphicFramePr>
          <p:xfrm>
            <a:off x="7402513" y="3875088"/>
            <a:ext cx="239712" cy="336550"/>
          </p:xfrm>
          <a:graphic>
            <a:graphicData uri="http://schemas.openxmlformats.org/presentationml/2006/ole">
              <p:oleObj spid="_x0000_s60427" name="Equation" r:id="rId12" imgW="126720" imgH="177480" progId="Equation.DSMT4">
                <p:embed/>
              </p:oleObj>
            </a:graphicData>
          </a:graphic>
        </p:graphicFrame>
        <p:graphicFrame>
          <p:nvGraphicFramePr>
            <p:cNvPr id="23" name="Object 12"/>
            <p:cNvGraphicFramePr>
              <a:graphicFrameLocks noChangeAspect="1"/>
            </p:cNvGraphicFramePr>
            <p:nvPr/>
          </p:nvGraphicFramePr>
          <p:xfrm>
            <a:off x="6184900" y="3886200"/>
            <a:ext cx="238125" cy="312738"/>
          </p:xfrm>
          <a:graphic>
            <a:graphicData uri="http://schemas.openxmlformats.org/presentationml/2006/ole">
              <p:oleObj spid="_x0000_s60428" name="Equation" r:id="rId13" imgW="126720" imgH="164880" progId="Equation.DSMT4">
                <p:embed/>
              </p:oleObj>
            </a:graphicData>
          </a:graphic>
        </p:graphicFrame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6781800" y="33528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236606" y="5572780"/>
            <a:ext cx="661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Draw the diagram and answer the question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1295400" y="2982218"/>
            <a:ext cx="6781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 smtClean="0"/>
              <a:t>Review Class Notes</a:t>
            </a:r>
            <a:endParaRPr lang="en-US" sz="4800" dirty="0" smtClean="0"/>
          </a:p>
          <a:p>
            <a:pPr algn="ctr"/>
            <a:endParaRPr lang="en-US" sz="4800" b="1" dirty="0" smtClean="0"/>
          </a:p>
          <a:p>
            <a:pPr algn="ctr"/>
            <a:r>
              <a:rPr lang="en-US" sz="4800" b="1" dirty="0" smtClean="0"/>
              <a:t>Sec 5.1N and Sec 4.8R</a:t>
            </a:r>
            <a:endParaRPr lang="en-US" sz="4800" b="1" dirty="0" smtClean="0"/>
          </a:p>
          <a:p>
            <a:endParaRPr lang="en-US" sz="4800" b="1" dirty="0" smtClean="0"/>
          </a:p>
        </p:txBody>
      </p:sp>
      <p:sp>
        <p:nvSpPr>
          <p:cNvPr id="20484" name="Rectangle 8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838200"/>
          </a:xfrm>
          <a:solidFill>
            <a:srgbClr val="339966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2800" b="1" u="sng" dirty="0">
                <a:solidFill>
                  <a:srgbClr val="660066"/>
                </a:solidFill>
              </a:rPr>
              <a:t>AIM</a:t>
            </a:r>
            <a:r>
              <a:rPr lang="en-US" sz="2800" b="1" dirty="0">
                <a:solidFill>
                  <a:srgbClr val="660066"/>
                </a:solidFill>
              </a:rPr>
              <a:t>:</a:t>
            </a:r>
            <a:r>
              <a:rPr lang="en-US" sz="2800" b="1" dirty="0" smtClean="0">
                <a:solidFill>
                  <a:srgbClr val="660066"/>
                </a:solidFill>
              </a:rPr>
              <a:t>	</a:t>
            </a:r>
            <a:r>
              <a:rPr lang="en-US" sz="3556" b="1" dirty="0" smtClean="0"/>
              <a:t>How do we use properties of Perpendicular  				bisectors and Angle Bisectors</a:t>
            </a:r>
            <a:r>
              <a:rPr lang="en-US" sz="3556" dirty="0" smtClean="0"/>
              <a:t> </a:t>
            </a:r>
            <a:r>
              <a:rPr lang="en-US" sz="3556" b="1" dirty="0" smtClean="0"/>
              <a:t>?</a:t>
            </a:r>
            <a:r>
              <a:rPr lang="en-US" sz="3556" dirty="0" smtClean="0"/>
              <a:t> </a:t>
            </a:r>
            <a:endParaRPr lang="en-US" sz="3556" dirty="0"/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4114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HomeWork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/>
          <a:p>
            <a:pPr>
              <a:defRPr/>
            </a:pPr>
            <a:fld id="{DC83A685-F818-4EAA-89BC-38AD69678931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28600" y="1828800"/>
            <a:ext cx="853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</a:rPr>
              <a:t>(Finally!)</a:t>
            </a:r>
          </a:p>
        </p:txBody>
      </p:sp>
      <p:pic>
        <p:nvPicPr>
          <p:cNvPr id="4" name="sprng_01.mid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4800" y="6172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3200400" y="3657600"/>
          <a:ext cx="2628900" cy="2971800"/>
        </p:xfrm>
        <a:graphic>
          <a:graphicData uri="http://schemas.openxmlformats.org/presentationml/2006/ole">
            <p:oleObj spid="_x0000_s61442" name="Bitmap Image" r:id="rId5" imgW="2847619" imgH="3219899" progId="Paint.Picture">
              <p:embed/>
            </p:oleObj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81000" y="457200"/>
            <a:ext cx="845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219200" y="2625298"/>
            <a:ext cx="716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33CC33"/>
                </a:solidFill>
              </a:rPr>
              <a:t>Oh yeah! </a:t>
            </a:r>
            <a:r>
              <a:rPr lang="en-US" sz="2400" dirty="0" smtClean="0">
                <a:solidFill>
                  <a:srgbClr val="33CC33"/>
                </a:solidFill>
              </a:rPr>
              <a:t>Do </a:t>
            </a:r>
            <a:r>
              <a:rPr lang="en-US" sz="2400" dirty="0">
                <a:solidFill>
                  <a:srgbClr val="33CC33"/>
                </a:solidFill>
              </a:rPr>
              <a:t>homework  tonight </a:t>
            </a:r>
            <a:r>
              <a:rPr lang="en-US" sz="2400" dirty="0" smtClean="0">
                <a:solidFill>
                  <a:srgbClr val="33CC33"/>
                </a:solidFill>
              </a:rPr>
              <a:t>and </a:t>
            </a:r>
            <a:r>
              <a:rPr lang="en-US" sz="2400" u="sng" dirty="0">
                <a:solidFill>
                  <a:srgbClr val="33CC33"/>
                </a:solidFill>
              </a:rPr>
              <a:t>STUDY</a:t>
            </a:r>
            <a:r>
              <a:rPr lang="en-US" sz="2400" dirty="0">
                <a:solidFill>
                  <a:srgbClr val="33CC33"/>
                </a:solidFill>
              </a:rPr>
              <a:t> these notes that you just took on Section 5-1!</a:t>
            </a: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2362200" y="457200"/>
            <a:ext cx="4114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The End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499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8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11B06-F02A-48CB-9999-E9429960D72A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505200" y="1524000"/>
            <a:ext cx="4953000" cy="41148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Times New Roman" charset="0"/>
              </a:rPr>
              <a:t>Perpendicular Bisectors</a:t>
            </a:r>
          </a:p>
          <a:p>
            <a:pPr eaLnBrk="1" hangingPunct="1"/>
            <a:r>
              <a:rPr lang="en-US" sz="3200" dirty="0" smtClean="0">
                <a:latin typeface="Times New Roman" charset="0"/>
              </a:rPr>
              <a:t>Angle </a:t>
            </a:r>
            <a:r>
              <a:rPr lang="en-US" sz="3200" dirty="0" smtClean="0">
                <a:latin typeface="Times New Roman" charset="0"/>
              </a:rPr>
              <a:t>Bisectors</a:t>
            </a:r>
          </a:p>
          <a:p>
            <a:pPr eaLnBrk="1" hangingPunct="1"/>
            <a:r>
              <a:rPr lang="en-US" dirty="0" smtClean="0">
                <a:latin typeface="Times New Roman" charset="0"/>
              </a:rPr>
              <a:t>Locus</a:t>
            </a:r>
          </a:p>
          <a:p>
            <a:pPr eaLnBrk="1" hangingPunct="1"/>
            <a:r>
              <a:rPr lang="en-US" sz="3200" dirty="0" smtClean="0">
                <a:latin typeface="Times New Roman" charset="0"/>
              </a:rPr>
              <a:t>Equidistant</a:t>
            </a:r>
            <a:endParaRPr lang="en-US" sz="3200" dirty="0" smtClean="0">
              <a:latin typeface="Times New Roman" charset="0"/>
            </a:endParaRPr>
          </a:p>
          <a:p>
            <a:pPr eaLnBrk="1" hangingPunct="1"/>
            <a:r>
              <a:rPr lang="en-US" sz="3200" dirty="0" smtClean="0">
                <a:latin typeface="Times New Roman" charset="0"/>
              </a:rPr>
              <a:t>Medians</a:t>
            </a:r>
          </a:p>
          <a:p>
            <a:pPr eaLnBrk="1" hangingPunct="1"/>
            <a:r>
              <a:rPr lang="en-US" sz="3200" dirty="0" smtClean="0">
                <a:latin typeface="Times New Roman" charset="0"/>
              </a:rPr>
              <a:t>Altitudes</a:t>
            </a:r>
          </a:p>
          <a:p>
            <a:pPr eaLnBrk="1" hangingPunct="1"/>
            <a:r>
              <a:rPr lang="en-US" sz="3200" dirty="0" smtClean="0">
                <a:latin typeface="Times New Roman" charset="0"/>
              </a:rPr>
              <a:t>Points of Concurrency</a:t>
            </a:r>
          </a:p>
        </p:txBody>
      </p:sp>
      <p:graphicFrame>
        <p:nvGraphicFramePr>
          <p:cNvPr id="3074" name="Object 9"/>
          <p:cNvGraphicFramePr>
            <a:graphicFrameLocks noChangeAspect="1"/>
          </p:cNvGraphicFramePr>
          <p:nvPr/>
        </p:nvGraphicFramePr>
        <p:xfrm>
          <a:off x="228600" y="1676400"/>
          <a:ext cx="3124200" cy="2974975"/>
        </p:xfrm>
        <a:graphic>
          <a:graphicData uri="http://schemas.openxmlformats.org/presentationml/2006/ole">
            <p:oleObj spid="_x0000_s71682" name="Bitmap Image" r:id="rId3" imgW="3801006" imgH="3619048" progId="Paint.Picture">
              <p:embed/>
            </p:oleObj>
          </a:graphicData>
        </a:graphic>
      </p:graphicFrame>
      <p:graphicFrame>
        <p:nvGraphicFramePr>
          <p:cNvPr id="3075" name="Object 10"/>
          <p:cNvGraphicFramePr>
            <a:graphicFrameLocks noChangeAspect="1"/>
          </p:cNvGraphicFramePr>
          <p:nvPr/>
        </p:nvGraphicFramePr>
        <p:xfrm>
          <a:off x="6553200" y="2819400"/>
          <a:ext cx="1600200" cy="1524000"/>
        </p:xfrm>
        <a:graphic>
          <a:graphicData uri="http://schemas.openxmlformats.org/presentationml/2006/ole">
            <p:oleObj spid="_x0000_s71683" name="Bitmap Image" r:id="rId4" imgW="3801006" imgH="3619048" progId="Paint.Picture">
              <p:embed/>
            </p:oleObj>
          </a:graphicData>
        </a:graphic>
      </p:graphicFrame>
      <p:graphicFrame>
        <p:nvGraphicFramePr>
          <p:cNvPr id="3076" name="Object 11"/>
          <p:cNvGraphicFramePr>
            <a:graphicFrameLocks noChangeAspect="1"/>
          </p:cNvGraphicFramePr>
          <p:nvPr/>
        </p:nvGraphicFramePr>
        <p:xfrm>
          <a:off x="1752600" y="4832350"/>
          <a:ext cx="1600200" cy="1524000"/>
        </p:xfrm>
        <a:graphic>
          <a:graphicData uri="http://schemas.openxmlformats.org/presentationml/2006/ole">
            <p:oleObj spid="_x0000_s71684" name="Bitmap Image" r:id="rId5" imgW="3801006" imgH="3619048" progId="Paint.Picture">
              <p:embed/>
            </p:oleObj>
          </a:graphicData>
        </a:graphic>
      </p:graphicFrame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1066800" y="304800"/>
            <a:ext cx="6781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9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Vocabulary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499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/>
          <p:cNvSpPr txBox="1">
            <a:spLocks noChangeArrowheads="1"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339966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56" b="1" i="0" u="sng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AIM</a:t>
            </a:r>
            <a:r>
              <a:rPr kumimoji="0" lang="en-US" sz="3556" b="1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  </a:t>
            </a:r>
            <a:r>
              <a:rPr kumimoji="0" lang="en-US" sz="3556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do we use properties of Perpendicular  				             bisectors and Angle Bisectors</a:t>
            </a:r>
            <a:r>
              <a:rPr kumimoji="0" lang="en-US" sz="3556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556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r>
              <a:rPr kumimoji="0" lang="en-US" sz="3556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556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WordArt 4"/>
          <p:cNvSpPr>
            <a:spLocks noChangeArrowheads="1" noChangeShapeType="1" noTextEdit="1"/>
          </p:cNvSpPr>
          <p:nvPr/>
        </p:nvSpPr>
        <p:spPr bwMode="auto">
          <a:xfrm>
            <a:off x="1447800" y="990600"/>
            <a:ext cx="6019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9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Do Now(5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mins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)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499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1" y="1524000"/>
            <a:ext cx="5791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003300"/>
                </a:solidFill>
                <a:latin typeface="Arial" charset="0"/>
              </a:rPr>
              <a:t>Perpendicular bisector</a:t>
            </a:r>
            <a:r>
              <a:rPr lang="en-US" sz="2400" b="1" dirty="0">
                <a:solidFill>
                  <a:srgbClr val="003300"/>
                </a:solidFill>
                <a:latin typeface="Arial" charset="0"/>
              </a:rPr>
              <a:t>: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>
                <a:solidFill>
                  <a:srgbClr val="663300"/>
                </a:solidFill>
                <a:latin typeface="Arial" charset="0"/>
              </a:rPr>
              <a:t>A line or line </a:t>
            </a:r>
          </a:p>
          <a:p>
            <a:r>
              <a:rPr lang="en-US" sz="2400" b="1" dirty="0">
                <a:solidFill>
                  <a:srgbClr val="663300"/>
                </a:solidFill>
                <a:latin typeface="Arial" charset="0"/>
              </a:rPr>
              <a:t>segment that passes through the </a:t>
            </a:r>
            <a:r>
              <a:rPr lang="en-US" sz="2400" b="1" u="sng" dirty="0">
                <a:solidFill>
                  <a:srgbClr val="663300"/>
                </a:solidFill>
                <a:latin typeface="Arial" charset="0"/>
              </a:rPr>
              <a:t>midpoint </a:t>
            </a:r>
            <a:r>
              <a:rPr lang="en-US" sz="2400" b="1" dirty="0">
                <a:solidFill>
                  <a:srgbClr val="663300"/>
                </a:solidFill>
                <a:latin typeface="Arial" charset="0"/>
              </a:rPr>
              <a:t>of a side of a triangle and is </a:t>
            </a:r>
            <a:r>
              <a:rPr lang="en-US" sz="2400" b="1" u="sng" dirty="0">
                <a:solidFill>
                  <a:srgbClr val="663300"/>
                </a:solidFill>
                <a:latin typeface="Arial" charset="0"/>
              </a:rPr>
              <a:t>perpendicular</a:t>
            </a:r>
            <a:r>
              <a:rPr lang="en-US" sz="2400" b="1" dirty="0">
                <a:solidFill>
                  <a:srgbClr val="663300"/>
                </a:solidFill>
                <a:latin typeface="Arial" charset="0"/>
              </a:rPr>
              <a:t> to that side</a:t>
            </a:r>
            <a:r>
              <a:rPr lang="en-US" sz="2400" b="1" dirty="0">
                <a:latin typeface="Arial" charset="0"/>
              </a:rPr>
              <a:t>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591300" y="2095500"/>
            <a:ext cx="2057400" cy="1752600"/>
            <a:chOff x="6629400" y="1295400"/>
            <a:chExt cx="2057400" cy="1752600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6858000" y="1295400"/>
              <a:ext cx="1828800" cy="1447800"/>
            </a:xfrm>
            <a:prstGeom prst="rtTriangle">
              <a:avLst/>
            </a:prstGeom>
            <a:noFill/>
            <a:ln w="3810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H="1" flipV="1">
              <a:off x="7696200" y="1371600"/>
              <a:ext cx="0" cy="137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7696200" y="25908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>
              <a:off x="7848600" y="2590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7696200" y="1295400"/>
              <a:ext cx="0" cy="167640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6629400" y="2057400"/>
              <a:ext cx="1981200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6858000" y="18288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7010400" y="18288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6858000" y="1524000"/>
              <a:ext cx="1295400" cy="152400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H="1">
              <a:off x="7467600" y="19050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7467600" y="20574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981200" y="3352800"/>
            <a:ext cx="344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04801" y="3310235"/>
            <a:ext cx="5486400" cy="156966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663300"/>
                </a:solidFill>
                <a:latin typeface="Arial" charset="0"/>
              </a:rPr>
              <a:t>Theorem 5-1-:</a:t>
            </a:r>
            <a:r>
              <a:rPr lang="en-US" sz="2400" b="1">
                <a:latin typeface="Arial" charset="0"/>
              </a:rPr>
              <a:t> </a:t>
            </a:r>
            <a:r>
              <a:rPr lang="en-US" sz="2400" b="1">
                <a:solidFill>
                  <a:srgbClr val="003300"/>
                </a:solidFill>
                <a:latin typeface="Arial" charset="0"/>
              </a:rPr>
              <a:t>Any point on the perpendicular bisector of a segment is equidistant from the endpoints of the segment.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304802" y="4879895"/>
            <a:ext cx="5486400" cy="156966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3300"/>
                </a:solidFill>
                <a:latin typeface="Arial" charset="0"/>
              </a:rPr>
              <a:t>Theorem 5-2-:</a:t>
            </a:r>
            <a:r>
              <a:rPr lang="en-US" sz="2400" b="1">
                <a:latin typeface="Arial" charset="0"/>
              </a:rPr>
              <a:t> </a:t>
            </a:r>
            <a:r>
              <a:rPr lang="en-US" sz="2400" b="1">
                <a:solidFill>
                  <a:srgbClr val="663300"/>
                </a:solidFill>
                <a:latin typeface="Arial" charset="0"/>
              </a:rPr>
              <a:t>Any point equidistant from the endpoints of a segment lies on the perpendicular bisector of the segment. </a:t>
            </a:r>
          </a:p>
        </p:txBody>
      </p:sp>
      <p:pic>
        <p:nvPicPr>
          <p:cNvPr id="20" name="Picture 21" descr="E:\YINYANG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428530"/>
            <a:ext cx="838200" cy="808038"/>
          </a:xfrm>
          <a:prstGeom prst="rect">
            <a:avLst/>
          </a:prstGeom>
          <a:noFill/>
        </p:spPr>
      </p:pic>
      <p:sp>
        <p:nvSpPr>
          <p:cNvPr id="23" name="WordArt 4"/>
          <p:cNvSpPr>
            <a:spLocks noChangeArrowheads="1" noChangeShapeType="1" noTextEdit="1"/>
          </p:cNvSpPr>
          <p:nvPr/>
        </p:nvSpPr>
        <p:spPr bwMode="auto">
          <a:xfrm>
            <a:off x="228601" y="419100"/>
            <a:ext cx="8762999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43"/>
              </a:avLst>
            </a:prstTxWarp>
          </a:bodyPr>
          <a:lstStyle/>
          <a:p>
            <a:pPr algn="ctr"/>
            <a:r>
              <a:rPr lang="en-US" sz="28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Perpendicular  bisector  </a:t>
            </a:r>
            <a:r>
              <a:rPr lang="en-US" sz="28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in Triangles</a:t>
            </a:r>
            <a:endParaRPr lang="en-US" sz="28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499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18" grpId="0" animBg="1" autoUpdateAnimBg="0"/>
      <p:bldP spid="19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eaLnBrk="1" hangingPunct="1"/>
            <a:endParaRPr lang="en-US" sz="1200" dirty="0" smtClean="0"/>
          </a:p>
          <a:p>
            <a:pPr eaLnBrk="1" hangingPunct="1"/>
            <a:r>
              <a:rPr lang="en-US" dirty="0" smtClean="0"/>
              <a:t>If </a:t>
            </a:r>
            <a:r>
              <a:rPr lang="en-US" dirty="0"/>
              <a:t>a point is on the perpendicular bisector of a segment, then it is equidistant from the endpoints of the segment.</a:t>
            </a:r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   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	If </a:t>
            </a:r>
            <a:r>
              <a:rPr lang="en-US" dirty="0"/>
              <a:t>C is on the </a:t>
            </a:r>
          </a:p>
          <a:p>
            <a:pPr eaLnBrk="1" hangingPunct="1">
              <a:buFontTx/>
              <a:buNone/>
            </a:pPr>
            <a:r>
              <a:rPr lang="en-US" dirty="0"/>
              <a:t>   perpendicular</a:t>
            </a:r>
          </a:p>
          <a:p>
            <a:pPr eaLnBrk="1" hangingPunct="1">
              <a:buFontTx/>
              <a:buNone/>
            </a:pPr>
            <a:r>
              <a:rPr lang="en-US" dirty="0"/>
              <a:t>   bisector of AB,</a:t>
            </a:r>
          </a:p>
          <a:p>
            <a:pPr eaLnBrk="1" hangingPunct="1">
              <a:buFontTx/>
              <a:buNone/>
            </a:pPr>
            <a:r>
              <a:rPr lang="en-US" dirty="0"/>
              <a:t>   then CA</a:t>
            </a:r>
            <a:r>
              <a:rPr lang="en-US" dirty="0" smtClean="0"/>
              <a:t>  =  CB</a:t>
            </a:r>
            <a:r>
              <a:rPr lang="en-US" dirty="0"/>
              <a:t>.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2286000" y="45878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V="1">
            <a:off x="1143000" y="542448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2286000" y="542448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714500" y="5181600"/>
            <a:ext cx="5715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 smtClean="0"/>
              <a:t> ~</a:t>
            </a:r>
            <a:endParaRPr lang="en-US" sz="3000" dirty="0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V="1">
            <a:off x="5410200" y="29718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V="1">
            <a:off x="7162800" y="1752600"/>
            <a:ext cx="0" cy="2590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7162800" y="2757488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6324600" y="28336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8153400" y="28336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5257800" y="3124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7162800" y="2971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8534400" y="3048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V="1">
            <a:off x="7162800" y="2133600"/>
            <a:ext cx="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7315200" y="18288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</a:t>
            </a: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4267200" y="1828800"/>
            <a:ext cx="990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/>
              <a:t>IF</a:t>
            </a:r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 flipV="1">
            <a:off x="4038600" y="56388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 flipV="1">
            <a:off x="5791200" y="4114800"/>
            <a:ext cx="0" cy="2590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5791200" y="5424488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>
            <a:off x="4953000" y="55006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>
            <a:off x="6781800" y="55006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3886200" y="5791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57912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</a:t>
            </a: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7162800" y="5715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8459" name="Line 27"/>
          <p:cNvSpPr>
            <a:spLocks noChangeShapeType="1"/>
          </p:cNvSpPr>
          <p:nvPr/>
        </p:nvSpPr>
        <p:spPr bwMode="auto">
          <a:xfrm flipV="1">
            <a:off x="5791200" y="4648200"/>
            <a:ext cx="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0" name="Text Box 28"/>
          <p:cNvSpPr txBox="1">
            <a:spLocks noChangeArrowheads="1"/>
          </p:cNvSpPr>
          <p:nvPr/>
        </p:nvSpPr>
        <p:spPr bwMode="auto">
          <a:xfrm>
            <a:off x="5943600" y="44958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</a:t>
            </a:r>
          </a:p>
        </p:txBody>
      </p:sp>
      <p:sp>
        <p:nvSpPr>
          <p:cNvPr id="18461" name="Text Box 29"/>
          <p:cNvSpPr txBox="1">
            <a:spLocks noChangeArrowheads="1"/>
          </p:cNvSpPr>
          <p:nvPr/>
        </p:nvSpPr>
        <p:spPr bwMode="auto">
          <a:xfrm>
            <a:off x="4038600" y="3840162"/>
            <a:ext cx="1371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/>
              <a:t>THEN</a:t>
            </a:r>
          </a:p>
        </p:txBody>
      </p:sp>
      <p:sp>
        <p:nvSpPr>
          <p:cNvPr id="18462" name="Line 30"/>
          <p:cNvSpPr>
            <a:spLocks noChangeShapeType="1"/>
          </p:cNvSpPr>
          <p:nvPr/>
        </p:nvSpPr>
        <p:spPr bwMode="auto">
          <a:xfrm flipV="1">
            <a:off x="4038600" y="4648200"/>
            <a:ext cx="1752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3" name="Line 31"/>
          <p:cNvSpPr>
            <a:spLocks noChangeShapeType="1"/>
          </p:cNvSpPr>
          <p:nvPr/>
        </p:nvSpPr>
        <p:spPr bwMode="auto">
          <a:xfrm>
            <a:off x="5791200" y="4648200"/>
            <a:ext cx="1524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4" name="Line 32"/>
          <p:cNvSpPr>
            <a:spLocks noChangeShapeType="1"/>
          </p:cNvSpPr>
          <p:nvPr/>
        </p:nvSpPr>
        <p:spPr bwMode="auto">
          <a:xfrm>
            <a:off x="4876800" y="49530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5" name="Line 33"/>
          <p:cNvSpPr>
            <a:spLocks noChangeShapeType="1"/>
          </p:cNvSpPr>
          <p:nvPr/>
        </p:nvSpPr>
        <p:spPr bwMode="auto">
          <a:xfrm>
            <a:off x="5029200" y="48768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6" name="Line 35"/>
          <p:cNvSpPr>
            <a:spLocks noChangeShapeType="1"/>
          </p:cNvSpPr>
          <p:nvPr/>
        </p:nvSpPr>
        <p:spPr bwMode="auto">
          <a:xfrm flipV="1">
            <a:off x="6324600" y="49530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7" name="Line 36"/>
          <p:cNvSpPr>
            <a:spLocks noChangeShapeType="1"/>
          </p:cNvSpPr>
          <p:nvPr/>
        </p:nvSpPr>
        <p:spPr bwMode="auto">
          <a:xfrm flipV="1">
            <a:off x="6400800" y="50292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WordArt 4"/>
          <p:cNvSpPr>
            <a:spLocks noChangeArrowheads="1" noChangeShapeType="1" noTextEdit="1"/>
          </p:cNvSpPr>
          <p:nvPr/>
        </p:nvSpPr>
        <p:spPr bwMode="auto">
          <a:xfrm>
            <a:off x="228600" y="76200"/>
            <a:ext cx="8915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90"/>
              </a:avLst>
            </a:prstTxWarp>
          </a:bodyPr>
          <a:lstStyle/>
          <a:p>
            <a:pPr algn="ctr"/>
            <a:r>
              <a:rPr lang="en-US" sz="28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Perpendicular  bisector  theorem</a:t>
            </a:r>
            <a:endParaRPr lang="en-US" sz="28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499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2" name="Text Box 3"/>
          <p:cNvSpPr txBox="1">
            <a:spLocks noChangeArrowheads="1"/>
          </p:cNvSpPr>
          <p:nvPr/>
        </p:nvSpPr>
        <p:spPr bwMode="auto">
          <a:xfrm>
            <a:off x="1406525" y="1144647"/>
            <a:ext cx="6172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chemeClr val="tx2"/>
                </a:solidFill>
              </a:rPr>
              <a:t>If </a:t>
            </a:r>
            <a:r>
              <a:rPr lang="en-US" sz="3200" dirty="0">
                <a:solidFill>
                  <a:schemeClr val="tx2"/>
                </a:solidFill>
              </a:rPr>
              <a:t>a point is equidistant from the endpoints of a segment, then it is on the perpendicular bisector of a segment.</a:t>
            </a:r>
          </a:p>
        </p:txBody>
      </p:sp>
      <p:sp>
        <p:nvSpPr>
          <p:cNvPr id="22543" name="Line 4"/>
          <p:cNvSpPr>
            <a:spLocks noChangeShapeType="1"/>
          </p:cNvSpPr>
          <p:nvPr/>
        </p:nvSpPr>
        <p:spPr bwMode="auto">
          <a:xfrm>
            <a:off x="6400800" y="25908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4" name="Line 5"/>
          <p:cNvSpPr>
            <a:spLocks noChangeShapeType="1"/>
          </p:cNvSpPr>
          <p:nvPr/>
        </p:nvSpPr>
        <p:spPr bwMode="auto">
          <a:xfrm>
            <a:off x="5486400" y="35052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5410200" y="3429000"/>
          <a:ext cx="193675" cy="215900"/>
        </p:xfrm>
        <a:graphic>
          <a:graphicData uri="http://schemas.openxmlformats.org/presentationml/2006/ole">
            <p:oleObj spid="_x0000_s33794" name="Equation" r:id="rId4" imgW="114120" imgH="126720" progId="Equation.DSMT4">
              <p:embed/>
            </p:oleObj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5334000" y="3581400"/>
          <a:ext cx="287338" cy="312738"/>
        </p:xfrm>
        <a:graphic>
          <a:graphicData uri="http://schemas.openxmlformats.org/presentationml/2006/ole">
            <p:oleObj spid="_x0000_s33795" name="Equation" r:id="rId5" imgW="152280" imgH="164880" progId="Equation.DSMT4">
              <p:embed/>
            </p:oleObj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7239000" y="3429000"/>
          <a:ext cx="193675" cy="215900"/>
        </p:xfrm>
        <a:graphic>
          <a:graphicData uri="http://schemas.openxmlformats.org/presentationml/2006/ole">
            <p:oleObj spid="_x0000_s33796" name="Equation" r:id="rId6" imgW="114120" imgH="126720" progId="Equation.DSMT4">
              <p:embed/>
            </p:oleObj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6451600" y="2698750"/>
          <a:ext cx="263525" cy="336550"/>
        </p:xfrm>
        <a:graphic>
          <a:graphicData uri="http://schemas.openxmlformats.org/presentationml/2006/ole">
            <p:oleObj spid="_x0000_s33797" name="Equation" r:id="rId7" imgW="139680" imgH="177480" progId="Equation.DSMT4">
              <p:embed/>
            </p:oleObj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7339013" y="3581400"/>
          <a:ext cx="239712" cy="312738"/>
        </p:xfrm>
        <a:graphic>
          <a:graphicData uri="http://schemas.openxmlformats.org/presentationml/2006/ole">
            <p:oleObj spid="_x0000_s33798" name="Equation" r:id="rId8" imgW="126720" imgH="164880" progId="Equation.DSMT4">
              <p:embed/>
            </p:oleObj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6324600" y="2990850"/>
          <a:ext cx="193675" cy="215900"/>
        </p:xfrm>
        <a:graphic>
          <a:graphicData uri="http://schemas.openxmlformats.org/presentationml/2006/ole">
            <p:oleObj spid="_x0000_s33799" name="Equation" r:id="rId9" imgW="114120" imgH="126720" progId="Equation.DSMT4">
              <p:embed/>
            </p:oleObj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6553200" y="4419600"/>
          <a:ext cx="263525" cy="312738"/>
        </p:xfrm>
        <a:graphic>
          <a:graphicData uri="http://schemas.openxmlformats.org/presentationml/2006/ole">
            <p:oleObj spid="_x0000_s33800" name="Equation" r:id="rId10" imgW="139680" imgH="164880" progId="Equation.DSMT4">
              <p:embed/>
            </p:oleObj>
          </a:graphicData>
        </a:graphic>
      </p:graphicFrame>
      <p:graphicFrame>
        <p:nvGraphicFramePr>
          <p:cNvPr id="22537" name="Object 9"/>
          <p:cNvGraphicFramePr>
            <a:graphicFrameLocks noChangeAspect="1"/>
          </p:cNvGraphicFramePr>
          <p:nvPr/>
        </p:nvGraphicFramePr>
        <p:xfrm>
          <a:off x="6324600" y="4419600"/>
          <a:ext cx="193675" cy="215900"/>
        </p:xfrm>
        <a:graphic>
          <a:graphicData uri="http://schemas.openxmlformats.org/presentationml/2006/ole">
            <p:oleObj spid="_x0000_s33801" name="Equation" r:id="rId11" imgW="114120" imgH="126720" progId="Equation.DSMT4">
              <p:embed/>
            </p:oleObj>
          </a:graphicData>
        </a:graphic>
      </p:graphicFrame>
      <p:sp>
        <p:nvSpPr>
          <p:cNvPr id="22545" name="Line 20"/>
          <p:cNvSpPr>
            <a:spLocks noChangeShapeType="1"/>
          </p:cNvSpPr>
          <p:nvPr/>
        </p:nvSpPr>
        <p:spPr bwMode="auto">
          <a:xfrm>
            <a:off x="5486400" y="3505200"/>
            <a:ext cx="914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6" name="Line 21"/>
          <p:cNvSpPr>
            <a:spLocks noChangeShapeType="1"/>
          </p:cNvSpPr>
          <p:nvPr/>
        </p:nvSpPr>
        <p:spPr bwMode="auto">
          <a:xfrm flipH="1">
            <a:off x="6400800" y="3505200"/>
            <a:ext cx="914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7" name="Line 22"/>
          <p:cNvSpPr>
            <a:spLocks noChangeShapeType="1"/>
          </p:cNvSpPr>
          <p:nvPr/>
        </p:nvSpPr>
        <p:spPr bwMode="auto">
          <a:xfrm flipH="1">
            <a:off x="5867400" y="38862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8" name="Line 23"/>
          <p:cNvSpPr>
            <a:spLocks noChangeShapeType="1"/>
          </p:cNvSpPr>
          <p:nvPr/>
        </p:nvSpPr>
        <p:spPr bwMode="auto">
          <a:xfrm>
            <a:off x="6781800" y="38862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1528" name="Object 10"/>
          <p:cNvGraphicFramePr>
            <a:graphicFrameLocks noChangeAspect="1"/>
          </p:cNvGraphicFramePr>
          <p:nvPr/>
        </p:nvGraphicFramePr>
        <p:xfrm>
          <a:off x="1600200" y="3373892"/>
          <a:ext cx="3352800" cy="2523216"/>
        </p:xfrm>
        <a:graphic>
          <a:graphicData uri="http://schemas.openxmlformats.org/presentationml/2006/ole">
            <p:oleObj spid="_x0000_s33802" name="Equation" r:id="rId12" imgW="2057400" imgH="1587240" progId="Equation.DSMT4">
              <p:embed/>
            </p:oleObj>
          </a:graphicData>
        </a:graphic>
      </p:graphicFrame>
      <p:graphicFrame>
        <p:nvGraphicFramePr>
          <p:cNvPr id="22539" name="Object 11"/>
          <p:cNvGraphicFramePr>
            <a:graphicFrameLocks noChangeAspect="1"/>
          </p:cNvGraphicFramePr>
          <p:nvPr/>
        </p:nvGraphicFramePr>
        <p:xfrm>
          <a:off x="6324600" y="3429000"/>
          <a:ext cx="193675" cy="215900"/>
        </p:xfrm>
        <a:graphic>
          <a:graphicData uri="http://schemas.openxmlformats.org/presentationml/2006/ole">
            <p:oleObj spid="_x0000_s33803" name="Equation" r:id="rId13" imgW="114120" imgH="126720" progId="Equation.DSMT4">
              <p:embed/>
            </p:oleObj>
          </a:graphicData>
        </a:graphic>
      </p:graphicFrame>
      <p:graphicFrame>
        <p:nvGraphicFramePr>
          <p:cNvPr id="22540" name="Object 12"/>
          <p:cNvGraphicFramePr>
            <a:graphicFrameLocks noChangeAspect="1"/>
          </p:cNvGraphicFramePr>
          <p:nvPr/>
        </p:nvGraphicFramePr>
        <p:xfrm>
          <a:off x="6477000" y="3505200"/>
          <a:ext cx="238125" cy="312738"/>
        </p:xfrm>
        <a:graphic>
          <a:graphicData uri="http://schemas.openxmlformats.org/presentationml/2006/ole">
            <p:oleObj spid="_x0000_s33804" name="Equation" r:id="rId14" imgW="126720" imgH="164880" progId="Equation.DSMT4">
              <p:embed/>
            </p:oleObj>
          </a:graphicData>
        </a:graphic>
      </p:graphicFrame>
      <p:sp>
        <p:nvSpPr>
          <p:cNvPr id="22" name="WordArt 4"/>
          <p:cNvSpPr>
            <a:spLocks noChangeArrowheads="1" noChangeShapeType="1" noTextEdit="1"/>
          </p:cNvSpPr>
          <p:nvPr/>
        </p:nvSpPr>
        <p:spPr bwMode="auto">
          <a:xfrm>
            <a:off x="228600" y="76200"/>
            <a:ext cx="8915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90"/>
              </a:avLst>
            </a:prstTxWarp>
          </a:bodyPr>
          <a:lstStyle/>
          <a:p>
            <a:pPr algn="ctr"/>
            <a:r>
              <a:rPr lang="en-US" sz="28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Converse of the Perpendicular  bisector  theorem</a:t>
            </a:r>
            <a:endParaRPr lang="en-US" sz="28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499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/>
          <a:p>
            <a:pPr>
              <a:defRPr/>
            </a:pPr>
            <a:fld id="{D8A70464-304B-4C04-8296-D535BAF1AD3C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651125" y="1565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28800" y="16764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81000" y="1335881"/>
            <a:ext cx="8382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 dirty="0">
                <a:latin typeface="Times New Roman" charset="0"/>
              </a:rPr>
              <a:t> </a:t>
            </a:r>
            <a:r>
              <a:rPr lang="en-US" sz="2800" dirty="0">
                <a:latin typeface="Times New Roman" charset="0"/>
              </a:rPr>
              <a:t>For every triangle there are 3 perpendicular bisectors</a:t>
            </a:r>
          </a:p>
          <a:p>
            <a:pPr>
              <a:buFontTx/>
              <a:buChar char="•"/>
            </a:pPr>
            <a:r>
              <a:rPr lang="en-US" sz="2800" dirty="0">
                <a:latin typeface="Times New Roman" charset="0"/>
              </a:rPr>
              <a:t> The 3 perpendicular bisectors intersect in a common</a:t>
            </a:r>
          </a:p>
          <a:p>
            <a:r>
              <a:rPr lang="en-US" sz="2800" dirty="0">
                <a:latin typeface="Times New Roman" charset="0"/>
              </a:rPr>
              <a:t>   point named the </a:t>
            </a:r>
            <a:r>
              <a:rPr lang="en-US" sz="2800" dirty="0" err="1">
                <a:latin typeface="Times New Roman" charset="0"/>
              </a:rPr>
              <a:t>circumcenter</a:t>
            </a:r>
            <a:r>
              <a:rPr lang="en-US" sz="2800" dirty="0">
                <a:latin typeface="Times New Roman" charset="0"/>
              </a:rPr>
              <a:t>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05000" y="3048000"/>
            <a:ext cx="6416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latin typeface="Times New Roman" charset="0"/>
            </a:endParaRPr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3733800" y="2971800"/>
          <a:ext cx="4038600" cy="3657600"/>
        </p:xfrm>
        <a:graphic>
          <a:graphicData uri="http://schemas.openxmlformats.org/presentationml/2006/ole">
            <p:oleObj spid="_x0000_s67586" name="Bitmap Image" r:id="rId3" imgW="3390476" imgH="3400900" progId="Paint.Picture">
              <p:embed/>
            </p:oleObj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33400" y="42672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 the picture to the right</a:t>
            </a:r>
          </a:p>
          <a:p>
            <a:r>
              <a:rPr lang="en-US"/>
              <a:t>point K is the circumcenter.</a:t>
            </a: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228600" y="419100"/>
            <a:ext cx="8915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90"/>
              </a:avLst>
            </a:prstTxWarp>
          </a:bodyPr>
          <a:lstStyle/>
          <a:p>
            <a:pPr algn="ctr"/>
            <a:r>
              <a:rPr lang="en-US" sz="28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Perpendicular  </a:t>
            </a:r>
            <a:r>
              <a:rPr lang="en-US" sz="28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bisector, cont…</a:t>
            </a:r>
            <a:endParaRPr lang="en-US" sz="28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499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838200" y="76200"/>
            <a:ext cx="7772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9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Angle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bisectors of a Triangle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499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38200" y="1447800"/>
            <a:ext cx="5257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sng" dirty="0">
                <a:solidFill>
                  <a:srgbClr val="003300"/>
                </a:solidFill>
                <a:latin typeface="Arial" charset="0"/>
              </a:rPr>
              <a:t>Angle bisector of a triangle</a:t>
            </a:r>
            <a:r>
              <a:rPr lang="en-US" sz="2400" b="1" dirty="0">
                <a:solidFill>
                  <a:srgbClr val="003300"/>
                </a:solidFill>
                <a:latin typeface="Arial" charset="0"/>
              </a:rPr>
              <a:t>: </a:t>
            </a:r>
          </a:p>
          <a:p>
            <a:r>
              <a:rPr lang="en-US" sz="2400" b="1" dirty="0">
                <a:solidFill>
                  <a:srgbClr val="663300"/>
                </a:solidFill>
                <a:latin typeface="Arial" charset="0"/>
              </a:rPr>
              <a:t>A segment that bisects an angle of a triangle and has one endpoint  at a vertex of the triangle and the other endpoint at another point on the triangle</a:t>
            </a:r>
            <a:r>
              <a:rPr lang="en-US" sz="2400" b="1" dirty="0">
                <a:solidFill>
                  <a:srgbClr val="003300"/>
                </a:solidFill>
                <a:latin typeface="Arial" charset="0"/>
              </a:rPr>
              <a:t>.</a:t>
            </a:r>
            <a:endParaRPr lang="en-US" sz="2400" b="1" u="sng" dirty="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6858000" y="1295400"/>
            <a:ext cx="1828800" cy="1447800"/>
          </a:xfrm>
          <a:prstGeom prst="rtTriangle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981200" y="3352800"/>
            <a:ext cx="344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62000" y="4419600"/>
            <a:ext cx="8077200" cy="19558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sz="2400" b="1" u="sng" dirty="0">
                <a:solidFill>
                  <a:srgbClr val="663300"/>
                </a:solidFill>
                <a:latin typeface="Arial" charset="0"/>
              </a:rPr>
              <a:t>Theorem 5-3</a:t>
            </a:r>
            <a:r>
              <a:rPr lang="en-US" sz="2400" b="1" dirty="0">
                <a:solidFill>
                  <a:srgbClr val="663300"/>
                </a:solidFill>
                <a:latin typeface="Arial" charset="0"/>
              </a:rPr>
              <a:t>: </a:t>
            </a:r>
            <a:r>
              <a:rPr lang="en-US" sz="2400" b="1" dirty="0">
                <a:solidFill>
                  <a:srgbClr val="003300"/>
                </a:solidFill>
                <a:latin typeface="Arial" charset="0"/>
              </a:rPr>
              <a:t>Any point on the bisector of an angle is equidistant from the sides of the angle.</a:t>
            </a:r>
          </a:p>
          <a:p>
            <a:pPr marL="457200" indent="-457200"/>
            <a:r>
              <a:rPr lang="en-US" sz="2400" b="1" u="sng" dirty="0">
                <a:solidFill>
                  <a:srgbClr val="663300"/>
                </a:solidFill>
                <a:latin typeface="Arial" charset="0"/>
              </a:rPr>
              <a:t>Theorem 5-4</a:t>
            </a:r>
            <a:r>
              <a:rPr lang="en-US" sz="2400" b="1" dirty="0">
                <a:solidFill>
                  <a:srgbClr val="003300"/>
                </a:solidFill>
                <a:latin typeface="Arial" charset="0"/>
              </a:rPr>
              <a:t>: Any point on or in the interior of an angle and equidistant from the sides of an angle, lies on the bisector of the angle.</a:t>
            </a:r>
          </a:p>
        </p:txBody>
      </p:sp>
      <p:pic>
        <p:nvPicPr>
          <p:cNvPr id="7" name="Picture 8" descr="E:\YINYANG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326606"/>
            <a:ext cx="838200" cy="808038"/>
          </a:xfrm>
          <a:prstGeom prst="rect">
            <a:avLst/>
          </a:prstGeom>
          <a:noFill/>
        </p:spPr>
      </p:pic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6858000" y="1905000"/>
            <a:ext cx="838200" cy="838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6858000" y="1295400"/>
            <a:ext cx="762000" cy="1447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6858000" y="2057400"/>
            <a:ext cx="1828800" cy="6858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2819400" y="5334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343400" y="5257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" name="Freeform 25"/>
          <p:cNvSpPr>
            <a:spLocks/>
          </p:cNvSpPr>
          <p:nvPr/>
        </p:nvSpPr>
        <p:spPr bwMode="auto">
          <a:xfrm>
            <a:off x="6858000" y="2438400"/>
            <a:ext cx="190500" cy="76200"/>
          </a:xfrm>
          <a:custGeom>
            <a:avLst/>
            <a:gdLst/>
            <a:ahLst/>
            <a:cxnLst>
              <a:cxn ang="0">
                <a:pos x="0" y="39"/>
              </a:cxn>
              <a:cxn ang="0">
                <a:pos x="106" y="15"/>
              </a:cxn>
              <a:cxn ang="0">
                <a:pos x="153" y="74"/>
              </a:cxn>
            </a:cxnLst>
            <a:rect l="0" t="0" r="r" b="b"/>
            <a:pathLst>
              <a:path w="153" h="74">
                <a:moveTo>
                  <a:pt x="0" y="39"/>
                </a:moveTo>
                <a:cubicBezTo>
                  <a:pt x="42" y="11"/>
                  <a:pt x="57" y="0"/>
                  <a:pt x="106" y="15"/>
                </a:cubicBezTo>
                <a:cubicBezTo>
                  <a:pt x="147" y="57"/>
                  <a:pt x="133" y="36"/>
                  <a:pt x="153" y="74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Freeform 26"/>
          <p:cNvSpPr>
            <a:spLocks/>
          </p:cNvSpPr>
          <p:nvPr/>
        </p:nvSpPr>
        <p:spPr bwMode="auto">
          <a:xfrm>
            <a:off x="7010400" y="2590800"/>
            <a:ext cx="152400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71"/>
              </a:cxn>
              <a:cxn ang="0">
                <a:pos x="71" y="165"/>
              </a:cxn>
            </a:cxnLst>
            <a:rect l="0" t="0" r="r" b="b"/>
            <a:pathLst>
              <a:path w="82" h="165">
                <a:moveTo>
                  <a:pt x="0" y="0"/>
                </a:moveTo>
                <a:cubicBezTo>
                  <a:pt x="51" y="18"/>
                  <a:pt x="66" y="17"/>
                  <a:pt x="82" y="71"/>
                </a:cubicBezTo>
                <a:cubicBezTo>
                  <a:pt x="70" y="149"/>
                  <a:pt x="71" y="117"/>
                  <a:pt x="71" y="165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nimBg="1"/>
      <p:bldP spid="6" grpId="0" animBg="1" autoUpdateAnimBg="0"/>
      <p:bldP spid="8" grpId="0" animBg="1"/>
      <p:bldP spid="9" grpId="0" animBg="1"/>
      <p:bldP spid="10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1998</TotalTime>
  <Words>970</Words>
  <Application>Microsoft Office PowerPoint</Application>
  <PresentationFormat>On-screen Show (4:3)</PresentationFormat>
  <Paragraphs>235</Paragraphs>
  <Slides>28</Slides>
  <Notes>5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Office Theme</vt:lpstr>
      <vt:lpstr>Equation</vt:lpstr>
      <vt:lpstr>MathType 6.0 Equation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Example </vt:lpstr>
      <vt:lpstr>Examples</vt:lpstr>
      <vt:lpstr>Examples</vt:lpstr>
      <vt:lpstr>AIM: How do we use properties of Perpendicular      bisectors and Angle Bisectors ? </vt:lpstr>
      <vt:lpstr>Slide 25</vt:lpstr>
      <vt:lpstr>AIM: How do we use properties of Perpendicular      bisectors and Angle Bisectors ? </vt:lpstr>
      <vt:lpstr>AIM: How do we use properties of Perpendicular      bisectors and Angle Bisectors ? 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How can we identify and use properties of the       midsegments of triangles?</dc:title>
  <dc:creator>NYCDOE Schools</dc:creator>
  <cp:lastModifiedBy>Liz Padilla</cp:lastModifiedBy>
  <cp:revision>33</cp:revision>
  <dcterms:created xsi:type="dcterms:W3CDTF">2010-10-26T13:15:17Z</dcterms:created>
  <dcterms:modified xsi:type="dcterms:W3CDTF">2011-11-30T14:37:21Z</dcterms:modified>
</cp:coreProperties>
</file>